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5.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9.jpeg" ContentType="image/jpeg"/>
  <Override PartName="/ppt/media/image18.png" ContentType="image/png"/>
  <Override PartName="/ppt/media/image6.png" ContentType="image/png"/>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35.png" ContentType="image/png"/>
  <Override PartName="/ppt/media/image5.png" ContentType="image/png"/>
  <Override PartName="/ppt/media/image17.png" ContentType="image/png"/>
  <Override PartName="/ppt/media/image47.png" ContentType="image/png"/>
  <Override PartName="/ppt/media/image10.png" ContentType="image/png"/>
  <Override PartName="/ppt/media/image32.png" ContentType="image/png"/>
  <Override PartName="/ppt/media/image1.jpeg" ContentType="image/jpeg"/>
  <Override PartName="/ppt/media/image21.png" ContentType="image/png"/>
  <Override PartName="/ppt/media/image69.png" ContentType="image/png"/>
  <Override PartName="/ppt/media/image67.jpeg" ContentType="image/jpeg"/>
  <Override PartName="/ppt/media/image58.png" ContentType="image/png"/>
  <Override PartName="/ppt/media/image19.png" ContentType="image/png"/>
  <Override PartName="/ppt/media/image61.png" ContentType="image/png"/>
  <Override PartName="/ppt/media/image22.png" ContentType="image/png"/>
  <Override PartName="/ppt/media/image71.jpeg" ContentType="image/jpeg"/>
  <Override PartName="/ppt/media/image70.png" ContentType="image/png"/>
  <Override PartName="/ppt/media/image28.png" ContentType="image/png"/>
  <Override PartName="/ppt/media/image68.png" ContentType="image/png"/>
  <Override PartName="/ppt/media/image31.png" ContentType="image/png"/>
  <Override PartName="/ppt/media/image2.png" ContentType="image/png"/>
  <Override PartName="/ppt/media/image14.png" ContentType="image/png"/>
  <Override PartName="/ppt/media/image24.png" ContentType="image/png"/>
  <Override PartName="/ppt/media/image66.png" ContentType="image/png"/>
  <Override PartName="/ppt/media/image65.png" ContentType="image/png"/>
  <Override PartName="/ppt/media/image64.png" ContentType="image/png"/>
  <Override PartName="/ppt/media/image63.png" ContentType="image/png"/>
  <Override PartName="/ppt/media/image25.png" ContentType="image/png"/>
  <Override PartName="/ppt/media/image62.png" ContentType="image/png"/>
  <Override PartName="/ppt/media/image23.png" ContentType="image/png"/>
  <Override PartName="/ppt/media/image60.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7.jpeg" ContentType="image/jpeg"/>
  <Override PartName="/ppt/media/image16.png" ContentType="image/png"/>
  <Override PartName="/ppt/media/image4.png" ContentType="image/png"/>
  <Override PartName="/ppt/media/image34.png" ContentType="image/png"/>
  <Override PartName="/ppt/media/image29.png" ContentType="image/png"/>
  <Override PartName="/ppt/media/image36.png" ContentType="image/png"/>
  <Override PartName="/ppt/media/image20.png" ContentType="image/png"/>
  <Override PartName="/ppt/media/image57.png" ContentType="image/png"/>
  <Override PartName="/ppt/media/image11.png" ContentType="image/png"/>
  <Override PartName="/ppt/media/image48.png" ContentType="image/png"/>
  <Override PartName="/ppt/media/image8.png" ContentType="image/png"/>
  <Override PartName="/ppt/media/image38.png" ContentType="image/png"/>
  <Override PartName="/ppt/media/image13.png" ContentType="image/png"/>
  <Override PartName="/ppt/media/image9.png" ContentType="image/png"/>
  <Override PartName="/ppt/media/image39.png" ContentType="image/png"/>
  <Override PartName="/ppt/media/image12.png" ContentType="image/png"/>
  <Override PartName="/ppt/media/image49.png" ContentType="image/png"/>
  <Override PartName="/ppt/media/image30.png" ContentType="image/png"/>
  <Override PartName="/ppt/media/image37.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buNone/>
            </a:pPr>
            <a:fld id="{FF3586D0-F8CA-4D6D-9ED7-BB85E7A02F8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6040" cy="3085920"/>
          </a:xfrm>
          <a:prstGeom prst="rect">
            <a:avLst/>
          </a:prstGeom>
          <a:ln w="0">
            <a:noFill/>
          </a:ln>
        </p:spPr>
      </p:sp>
      <p:sp>
        <p:nvSpPr>
          <p:cNvPr id="31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15"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buNone/>
            </a:pPr>
            <a:fld id="{218E3C6E-351C-4909-BB52-97C6A9DA2BA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6040" cy="3085920"/>
          </a:xfrm>
          <a:prstGeom prst="rect">
            <a:avLst/>
          </a:prstGeom>
          <a:ln w="0">
            <a:noFill/>
          </a:ln>
        </p:spPr>
      </p:sp>
      <p:sp>
        <p:nvSpPr>
          <p:cNvPr id="31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12"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buNone/>
            </a:pPr>
            <a:fld id="{9AAA5FEF-5E59-4391-B037-8F95C260594A}"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a:noFill/>
          <a:ln w="0">
            <a:noFill/>
          </a:ln>
        </p:spPr>
        <p:txBody>
          <a:bodyPr lIns="90000" rIns="90000" tIns="45000" bIns="45000" anchor="t">
            <a:noAutofit/>
          </a:bodyPr>
          <a:p>
            <a:endParaRPr b="0" lang="en-US"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845186DF-F8E1-427B-B693-772BDD417ED1}"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a:noFill/>
          <a:ln w="0">
            <a:noFill/>
          </a:ln>
        </p:spPr>
        <p:txBody>
          <a:bodyPr lIns="90000" rIns="90000" tIns="45000" bIns="45000" anchor="t">
            <a:noAutofit/>
          </a:bodyPr>
          <a:p>
            <a:pPr>
              <a:lnSpc>
                <a:spcPct val="100000"/>
              </a:lnSpc>
              <a:buNone/>
            </a:pPr>
            <a:fld id="{C1FA1D52-BB26-4C2B-A702-56422AAF45B1}" type="datetime">
              <a:rPr b="0" lang="en-US" sz="1800" spc="-1" strike="noStrike">
                <a:solidFill>
                  <a:srgbClr val="000000"/>
                </a:solidFill>
                <a:latin typeface="Calibri"/>
              </a:rPr>
              <a:t>5/31/22</a:t>
            </a:fld>
            <a:endParaRPr b="0" lang="en-US"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a:noFill/>
          <a:ln w="0">
            <a:noFill/>
          </a:ln>
        </p:spPr>
        <p:txBody>
          <a:bodyPr lIns="90000" rIns="90000" tIns="45000" bIns="45000" anchor="t">
            <a:noAutofit/>
          </a:bodyPr>
          <a:p>
            <a:endParaRPr b="0" lang="en-US"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3591CF95-D504-4A41-A1DF-C857D4A1981F}" type="slidenum">
              <a:rPr b="0" lang="en-US" sz="1600" spc="-1" strike="noStrike">
                <a:solidFill>
                  <a:srgbClr val="1c7ddb"/>
                </a:solidFill>
                <a:latin typeface="Abadi"/>
              </a:rPr>
              <a:t>&lt;number&gt;</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a:noFill/>
          <a:ln w="0">
            <a:noFill/>
          </a:ln>
        </p:spPr>
        <p:txBody>
          <a:bodyPr lIns="90000" rIns="90000" tIns="45000" bIns="45000" anchor="t">
            <a:noAutofit/>
          </a:bodyPr>
          <a:p>
            <a:endParaRPr b="0" lang="en-US"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hyperlink" Target="https://github.com/albertoterranova/IBM/blob/main/1%20-%20Data_collection_API.ipynb"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albertoterranova/IBM/blob/main/2%20-%20Data_Collection_Webscraping.ipynb" TargetMode="External"/><Relationship Id="rId3" Type="http://schemas.openxmlformats.org/officeDocument/2006/relationships/image" Target="../media/image12.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3683520" cy="64044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&lt;Alberto Terranova&gt;</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&lt;31.05.2022&gt;</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193" name=""/>
          <p:cNvSpPr txBox="1"/>
          <p:nvPr/>
        </p:nvSpPr>
        <p:spPr>
          <a:xfrm>
            <a:off x="914400" y="1555560"/>
            <a:ext cx="748512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https://github.com/albertoterranova/IBM/blob/main/4%20-%20EDA.ipynb</a:t>
            </a:r>
            <a:endParaRPr b="0" lang="en-US" sz="1800" spc="-1" strike="noStrike">
              <a:latin typeface="Arial"/>
            </a:endParaRPr>
          </a:p>
        </p:txBody>
      </p:sp>
      <p:pic>
        <p:nvPicPr>
          <p:cNvPr id="194" name="" descr=""/>
          <p:cNvPicPr/>
          <p:nvPr/>
        </p:nvPicPr>
        <p:blipFill>
          <a:blip r:embed="rId2"/>
          <a:stretch/>
        </p:blipFill>
        <p:spPr>
          <a:xfrm>
            <a:off x="2971800" y="1555560"/>
            <a:ext cx="5456520" cy="5053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5"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339F67F1-720F-4CB5-9643-6D889A88E3C3}" type="slidenum">
              <a:rPr b="0" lang="en-US" sz="1600" spc="-1" strike="noStrike">
                <a:solidFill>
                  <a:srgbClr val="1c7ddb"/>
                </a:solidFill>
                <a:latin typeface="Abadi"/>
              </a:rPr>
              <a:t>&lt;number&gt;</a:t>
            </a:fld>
            <a:endParaRPr b="0" lang="en-US" sz="1600" spc="-1" strike="noStrike">
              <a:latin typeface="Times New Roman"/>
            </a:endParaRPr>
          </a:p>
        </p:txBody>
      </p:sp>
      <p:sp>
        <p:nvSpPr>
          <p:cNvPr id="196" name="PlaceHolder 2"/>
          <p:cNvSpPr>
            <a:spLocks noGrp="1"/>
          </p:cNvSpPr>
          <p:nvPr>
            <p:ph/>
          </p:nvPr>
        </p:nvSpPr>
        <p:spPr>
          <a:xfrm>
            <a:off x="770400" y="2049840"/>
            <a:ext cx="9745200" cy="4350960"/>
          </a:xfrm>
          <a:prstGeom prst="rect">
            <a:avLst/>
          </a:prstGeom>
          <a:noFill/>
          <a:ln w="0">
            <a:noFill/>
          </a:ln>
        </p:spPr>
        <p:txBody>
          <a:bodyPr anchor="t">
            <a:noAutofit/>
          </a:bodyPr>
          <a:p>
            <a:pPr>
              <a:lnSpc>
                <a:spcPct val="100000"/>
              </a:lnSpc>
              <a:spcBef>
                <a:spcPts val="1400"/>
              </a:spcBef>
              <a:buNone/>
            </a:pPr>
            <a:r>
              <a:rPr b="0" lang="en-US" sz="1600" spc="-1" strike="noStrike">
                <a:solidFill>
                  <a:srgbClr val="292929"/>
                </a:solidFill>
                <a:latin typeface="Abadi"/>
              </a:rPr>
              <a:t>1. Show names of unique launch sites</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2. Show 5 launch sites whose name begins with ‘CCA’</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3. Show the total payload mass carried by NASA’s boosters (CRS)</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4. Show the average payload carried by Falcon9 v.1.1</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5. List dates of first successful landing on ground pad</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6. List the names of boosters landed on droneships and with </a:t>
            </a:r>
            <a:r>
              <a:rPr b="0" lang="en-US" sz="1600" spc="-1" strike="noStrike">
                <a:solidFill>
                  <a:srgbClr val="292929"/>
                </a:solidFill>
                <a:latin typeface="Abadi"/>
              </a:rPr>
              <a:t>	</a:t>
            </a:r>
            <a:r>
              <a:rPr b="0" lang="en-US" sz="1600" spc="-1" strike="noStrike">
                <a:solidFill>
                  <a:srgbClr val="292929"/>
                </a:solidFill>
                <a:latin typeface="Abadi"/>
              </a:rPr>
              <a:t>       payload mass between 4000 and 6000 kg</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7. List the total number of successful and failed missions</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8. List the name of boosters carrying the maximum payload mass</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9. List the failed landing on drone ships, boosters name and launch site names for 2015</a:t>
            </a:r>
            <a:endParaRPr b="0" lang="en-US" sz="1600" spc="-1" strike="noStrike">
              <a:solidFill>
                <a:srgbClr val="000000"/>
              </a:solidFill>
              <a:latin typeface="Calibri"/>
            </a:endParaRPr>
          </a:p>
          <a:p>
            <a:pPr>
              <a:lnSpc>
                <a:spcPct val="100000"/>
              </a:lnSpc>
              <a:spcBef>
                <a:spcPts val="1400"/>
              </a:spcBef>
              <a:buNone/>
            </a:pPr>
            <a:r>
              <a:rPr b="0" lang="en-US" sz="1600" spc="-1" strike="noStrike">
                <a:solidFill>
                  <a:srgbClr val="292929"/>
                </a:solidFill>
                <a:latin typeface="Abadi"/>
              </a:rPr>
              <a:t>10. Rank the count of landings between 04/06/2010 and 20/03/2017</a:t>
            </a:r>
            <a:endParaRPr b="0" lang="en-US" sz="1600" spc="-1" strike="noStrike">
              <a:solidFill>
                <a:srgbClr val="000000"/>
              </a:solidFill>
              <a:latin typeface="Calibri"/>
            </a:endParaRPr>
          </a:p>
          <a:p>
            <a:pPr>
              <a:lnSpc>
                <a:spcPct val="100000"/>
              </a:lnSpc>
              <a:buNone/>
            </a:pPr>
            <a:endParaRPr b="0" lang="en-US" sz="1600" spc="-1" strike="noStrike">
              <a:solidFill>
                <a:srgbClr val="000000"/>
              </a:solidFill>
              <a:latin typeface="Calibri"/>
            </a:endParaRPr>
          </a:p>
          <a:p>
            <a:pPr>
              <a:lnSpc>
                <a:spcPct val="100000"/>
              </a:lnSpc>
              <a:buNone/>
            </a:pPr>
            <a:endParaRPr b="0" lang="en-US" sz="1600" spc="-1" strike="noStrike">
              <a:solidFill>
                <a:srgbClr val="000000"/>
              </a:solidFill>
              <a:latin typeface="Calibri"/>
            </a:endParaRPr>
          </a:p>
          <a:p>
            <a:pPr>
              <a:lnSpc>
                <a:spcPct val="100000"/>
              </a:lnSpc>
              <a:buNone/>
            </a:pPr>
            <a:endParaRPr b="0" lang="en-US" sz="1600" spc="-1" strike="noStrike">
              <a:solidFill>
                <a:srgbClr val="000000"/>
              </a:solidFill>
              <a:latin typeface="Calibri"/>
            </a:endParaRPr>
          </a:p>
        </p:txBody>
      </p:sp>
      <p:sp>
        <p:nvSpPr>
          <p:cNvPr id="19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198" name=""/>
          <p:cNvSpPr txBox="1"/>
          <p:nvPr/>
        </p:nvSpPr>
        <p:spPr>
          <a:xfrm>
            <a:off x="904680" y="1555560"/>
            <a:ext cx="860076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https://github.com/albertoterranova/IBM/blob/main/5%20-%20EDA_with_SQL.ipynb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BA6FAEAA-A39C-4BD5-976F-B168359023A5}" type="slidenum">
              <a:rPr b="0" lang="en-US" sz="1600" spc="-1" strike="noStrike">
                <a:solidFill>
                  <a:srgbClr val="1c7ddb"/>
                </a:solidFill>
                <a:latin typeface="Abadi"/>
              </a:rPr>
              <a:t>&lt;number&gt;</a:t>
            </a:fld>
            <a:endParaRPr b="0" lang="en-US" sz="1600" spc="-1" strike="noStrike">
              <a:latin typeface="Times New Roman"/>
            </a:endParaRPr>
          </a:p>
        </p:txBody>
      </p:sp>
      <p:sp>
        <p:nvSpPr>
          <p:cNvPr id="200" name="PlaceHolder 2"/>
          <p:cNvSpPr>
            <a:spLocks noGrp="1"/>
          </p:cNvSpPr>
          <p:nvPr>
            <p:ph/>
          </p:nvPr>
        </p:nvSpPr>
        <p:spPr>
          <a:xfrm>
            <a:off x="838080" y="1874880"/>
            <a:ext cx="1051524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 </a:t>
            </a:r>
            <a:r>
              <a:rPr b="0" lang="en-US" sz="2200" spc="-1" strike="noStrike">
                <a:solidFill>
                  <a:srgbClr val="292929"/>
                </a:solidFill>
                <a:latin typeface="Abadi"/>
              </a:rPr>
              <a:t>All launch sites were displayed on a map using a folium map object by adding folium.Circle and folium.Marker for each site.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Many launches were performed on the same site, therefore we classified the successful and failed launches respectively with 1 and 0.</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proceeded by adding a folium.Marker to a MarkerCluster() object for each site. Colors were then assigned using the icon_color.</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Great-circle distance was calculated between points using latitude and longitude coordinates extracted from the dataframe. Distances were drawn using the folium.Polyline method.</a:t>
            </a:r>
            <a:endParaRPr b="0" lang="en-US" sz="2200" spc="-1" strike="noStrike">
              <a:solidFill>
                <a:srgbClr val="000000"/>
              </a:solidFill>
              <a:latin typeface="Calibri"/>
            </a:endParaRPr>
          </a:p>
          <a:p>
            <a:pPr>
              <a:lnSpc>
                <a:spcPct val="100000"/>
              </a:lnSpc>
              <a:buNone/>
            </a:pPr>
            <a:endParaRPr b="0" lang="en-US" sz="2200" spc="-1" strike="noStrike">
              <a:solidFill>
                <a:srgbClr val="000000"/>
              </a:solidFill>
              <a:latin typeface="Calibri"/>
            </a:endParaRPr>
          </a:p>
          <a:p>
            <a:pPr>
              <a:lnSpc>
                <a:spcPct val="100000"/>
              </a:lnSpc>
              <a:buNone/>
            </a:pPr>
            <a:endParaRPr b="0" lang="en-US" sz="22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202" name=""/>
          <p:cNvSpPr txBox="1"/>
          <p:nvPr/>
        </p:nvSpPr>
        <p:spPr>
          <a:xfrm>
            <a:off x="914400" y="1571400"/>
            <a:ext cx="770004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https://github.com/albertoterranova/IBM/blob/main/5%20-%20Folium.ipynb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F8C96BE4-13A0-43EF-969F-26A0998776B5}" type="slidenum">
              <a:rPr b="0" lang="en-US" sz="1600" spc="-1" strike="noStrike">
                <a:solidFill>
                  <a:srgbClr val="1c7ddb"/>
                </a:solidFill>
                <a:latin typeface="Abadi"/>
              </a:rPr>
              <a:t>&lt;number&gt;</a:t>
            </a:fld>
            <a:endParaRPr b="0" lang="en-US" sz="1600" spc="-1" strike="noStrike">
              <a:latin typeface="Times New Roman"/>
            </a:endParaRPr>
          </a:p>
        </p:txBody>
      </p:sp>
      <p:sp>
        <p:nvSpPr>
          <p:cNvPr id="204" name="PlaceHolder 2"/>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On the Potly Dash dashboard we displayed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1. </a:t>
            </a:r>
            <a:r>
              <a:rPr b="1" lang="en-US" sz="2200" spc="-1" strike="noStrike">
                <a:solidFill>
                  <a:srgbClr val="292929"/>
                </a:solidFill>
                <a:latin typeface="Abadi"/>
              </a:rPr>
              <a:t>Pie chart </a:t>
            </a:r>
            <a:r>
              <a:rPr b="0" lang="en-US" sz="2200" spc="-1" strike="noStrike">
                <a:solidFill>
                  <a:srgbClr val="292929"/>
                </a:solidFill>
                <a:latin typeface="Abadi"/>
              </a:rPr>
              <a:t>using the method px.pie(). This method allows the user to easily see the percentage of successful and unsuccessful launches. Using the dcc.Dropdown() method one manges to check for each individual site.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2. </a:t>
            </a:r>
            <a:r>
              <a:rPr b="1" lang="en-US" sz="2200" spc="-1" strike="noStrike">
                <a:solidFill>
                  <a:srgbClr val="292929"/>
                </a:solidFill>
                <a:latin typeface="Abadi"/>
              </a:rPr>
              <a:t>Scatter plot</a:t>
            </a:r>
            <a:r>
              <a:rPr b="0" lang="en-US" sz="2200" spc="-1" strike="noStrike">
                <a:solidFill>
                  <a:srgbClr val="292929"/>
                </a:solidFill>
                <a:latin typeface="Abadi"/>
              </a:rPr>
              <a:t> using the method pc.scatter(). This graph showed the dependence between payload mass in kg and the outcome of the landing. Using the RangeSlider() method, the user can extract infographics of the selected payload mass range.</a:t>
            </a:r>
            <a:r>
              <a:rPr b="0" lang="en-US" sz="2200" spc="-1" strike="noStrike">
                <a:solidFill>
                  <a:srgbClr val="292929"/>
                </a:solidFill>
                <a:latin typeface="Abadi"/>
              </a:rPr>
              <a:t>  </a:t>
            </a:r>
            <a:endParaRPr b="0" lang="en-US" sz="22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206" name=""/>
          <p:cNvSpPr txBox="1"/>
          <p:nvPr/>
        </p:nvSpPr>
        <p:spPr>
          <a:xfrm>
            <a:off x="914400" y="1371600"/>
            <a:ext cx="856116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https://github.com/albertoterranova/IBM/blob/main/7%20-%20spacex_dash_app.py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2C1D4A74-D747-462E-ABBF-131532AC364E}" type="slidenum">
              <a:rPr b="0" lang="en-US" sz="1600" spc="-1" strike="noStrike">
                <a:solidFill>
                  <a:srgbClr val="1c7ddb"/>
                </a:solidFill>
                <a:latin typeface="Abadi"/>
              </a:rPr>
              <a:t>&lt;number&gt;</a:t>
            </a:fld>
            <a:endParaRPr b="0" lang="en-US" sz="1600" spc="-1" strike="noStrike">
              <a:latin typeface="Times New Roman"/>
            </a:endParaRPr>
          </a:p>
        </p:txBody>
      </p:sp>
      <p:sp>
        <p:nvSpPr>
          <p:cNvPr id="208" name="PlaceHolder 2"/>
          <p:cNvSpPr>
            <a:spLocks noGrp="1"/>
          </p:cNvSpPr>
          <p:nvPr>
            <p:ph/>
          </p:nvPr>
        </p:nvSpPr>
        <p:spPr>
          <a:xfrm>
            <a:off x="914400" y="2049840"/>
            <a:ext cx="9745200" cy="4350960"/>
          </a:xfrm>
          <a:prstGeom prst="rect">
            <a:avLst/>
          </a:prstGeom>
          <a:noFill/>
          <a:ln w="0">
            <a:noFill/>
          </a:ln>
        </p:spPr>
        <p:txBody>
          <a:bodyPr lIns="90000" rIns="90000" tIns="45000" bIns="45000" anchor="t">
            <a:normAutofit/>
          </a:bodyPr>
          <a:p>
            <a:pPr>
              <a:lnSpc>
                <a:spcPct val="100000"/>
              </a:lnSpc>
              <a:spcBef>
                <a:spcPts val="1400"/>
              </a:spcBef>
              <a:buNone/>
            </a:pPr>
            <a:endParaRPr b="0" lang="en-US" sz="2800" spc="-1" strike="noStrike">
              <a:solidFill>
                <a:srgbClr val="000000"/>
              </a:solidFill>
              <a:latin typeface="Calibri"/>
            </a:endParaRPr>
          </a:p>
          <a:p>
            <a:pPr>
              <a:lnSpc>
                <a:spcPct val="100000"/>
              </a:lnSpc>
              <a:buNone/>
            </a:pPr>
            <a:endParaRPr b="0" lang="en-US" sz="2800" spc="-1" strike="noStrike">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210" name=""/>
          <p:cNvSpPr txBox="1"/>
          <p:nvPr/>
        </p:nvSpPr>
        <p:spPr>
          <a:xfrm>
            <a:off x="914400" y="1371600"/>
            <a:ext cx="847296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https://github.com/albertoterranova/IBM/blob/main/6%20-%20ML_Prediction.ipynb</a:t>
            </a:r>
            <a:endParaRPr b="0" lang="en-US" sz="1800" spc="-1" strike="noStrike">
              <a:latin typeface="Arial"/>
            </a:endParaRPr>
          </a:p>
        </p:txBody>
      </p:sp>
      <p:pic>
        <p:nvPicPr>
          <p:cNvPr id="211" name="" descr=""/>
          <p:cNvPicPr/>
          <p:nvPr/>
        </p:nvPicPr>
        <p:blipFill>
          <a:blip r:embed="rId2"/>
          <a:stretch/>
        </p:blipFill>
        <p:spPr>
          <a:xfrm>
            <a:off x="2743200" y="1828800"/>
            <a:ext cx="5257800" cy="4836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2"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US" sz="2200" spc="-1" strike="noStrike">
              <a:latin typeface="Arial"/>
            </a:endParaRPr>
          </a:p>
          <a:p>
            <a:pPr>
              <a:lnSpc>
                <a:spcPct val="90000"/>
              </a:lnSpc>
              <a:spcBef>
                <a:spcPts val="499"/>
              </a:spcBef>
              <a:buNone/>
            </a:pPr>
            <a:endParaRPr b="0" lang="en-US" sz="2200" spc="-1" strike="noStrike">
              <a:latin typeface="Arial"/>
            </a:endParaRPr>
          </a:p>
          <a:p>
            <a:pPr marL="457200">
              <a:lnSpc>
                <a:spcPct val="90000"/>
              </a:lnSpc>
              <a:spcBef>
                <a:spcPts val="499"/>
              </a:spcBef>
              <a:buNone/>
              <a:tabLst>
                <a:tab algn="l" pos="0"/>
              </a:tabLst>
            </a:pPr>
            <a:endParaRPr b="0" lang="en-US" sz="2200" spc="-1" strike="noStrike">
              <a:latin typeface="Arial"/>
            </a:endParaRPr>
          </a:p>
        </p:txBody>
      </p:sp>
      <p:sp>
        <p:nvSpPr>
          <p:cNvPr id="21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DA018993-D5F0-47AC-82C7-95A2B02DE8AA}" type="slidenum">
              <a:rPr b="0" lang="en-US" sz="1600" spc="-1" strike="noStrike">
                <a:solidFill>
                  <a:srgbClr val="1c7ddb"/>
                </a:solidFill>
                <a:latin typeface="Abadi"/>
              </a:rPr>
              <a:t>&lt;number&gt;</a:t>
            </a:fld>
            <a:endParaRPr b="0" lang="en-US" sz="1600" spc="-1" strike="noStrike">
              <a:latin typeface="Times New Roman"/>
            </a:endParaRPr>
          </a:p>
        </p:txBody>
      </p:sp>
      <p:sp>
        <p:nvSpPr>
          <p:cNvPr id="2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4CD71185-C10A-4F89-9594-FCBC25711403}" type="slidenum">
              <a:rPr b="0" lang="en-US" sz="1600" spc="-1" strike="noStrike">
                <a:solidFill>
                  <a:srgbClr val="1c7ddb"/>
                </a:solidFill>
                <a:latin typeface="Abadi"/>
              </a:rPr>
              <a:t>&lt;number&gt;</a:t>
            </a:fld>
            <a:endParaRPr b="0" lang="en-US" sz="1600" spc="-1" strike="noStrike">
              <a:latin typeface="Times New Roman"/>
            </a:endParaRPr>
          </a:p>
        </p:txBody>
      </p:sp>
      <p:sp>
        <p:nvSpPr>
          <p:cNvPr id="21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18" name="" descr=""/>
          <p:cNvPicPr/>
          <p:nvPr/>
        </p:nvPicPr>
        <p:blipFill>
          <a:blip r:embed="rId2"/>
          <a:stretch/>
        </p:blipFill>
        <p:spPr>
          <a:xfrm>
            <a:off x="1600200" y="1420200"/>
            <a:ext cx="9228240" cy="3259800"/>
          </a:xfrm>
          <a:prstGeom prst="rect">
            <a:avLst/>
          </a:prstGeom>
          <a:ln w="0">
            <a:noFill/>
          </a:ln>
        </p:spPr>
      </p:pic>
      <p:sp>
        <p:nvSpPr>
          <p:cNvPr id="219" name=""/>
          <p:cNvSpPr txBox="1"/>
          <p:nvPr/>
        </p:nvSpPr>
        <p:spPr>
          <a:xfrm>
            <a:off x="457200" y="4800600"/>
            <a:ext cx="10515600" cy="1626120"/>
          </a:xfrm>
          <a:prstGeom prst="rect">
            <a:avLst/>
          </a:prstGeom>
          <a:noFill/>
          <a:ln w="0">
            <a:noFill/>
          </a:ln>
        </p:spPr>
        <p:txBody>
          <a:bodyPr lIns="90000" rIns="90000" tIns="45000" bIns="45000" anchor="t">
            <a:noAutofit/>
          </a:bodyPr>
          <a:p>
            <a:r>
              <a:rPr b="0" lang="en-US" sz="1800" spc="-1" strike="noStrike">
                <a:latin typeface="Arial"/>
              </a:rPr>
              <a:t>In general one can infer that with more launches the success rate increases.</a:t>
            </a:r>
            <a:endParaRPr b="0" lang="en-US" sz="1800" spc="-1" strike="noStrike">
              <a:latin typeface="Arial"/>
            </a:endParaRPr>
          </a:p>
          <a:p>
            <a:r>
              <a:rPr b="0" lang="en-US" sz="1800" spc="-1" strike="noStrike">
                <a:latin typeface="Arial"/>
              </a:rPr>
              <a:t>For the first 30 launches almost all were deployed from the CCAFS SLC 40 station and most of them were unsuccessful. </a:t>
            </a:r>
            <a:endParaRPr b="0" lang="en-US" sz="1800" spc="-1" strike="noStrike">
              <a:latin typeface="Arial"/>
            </a:endParaRPr>
          </a:p>
          <a:p>
            <a:r>
              <a:rPr b="0" lang="en-US" sz="1800" spc="-1" strike="noStrike">
                <a:latin typeface="Arial"/>
              </a:rPr>
              <a:t>The most successful site was KSC LC 39A, from where no early launches were performed. </a:t>
            </a:r>
            <a:endParaRPr b="0" lang="en-US" sz="1800" spc="-1" strike="noStrike">
              <a:latin typeface="Arial"/>
            </a:endParaRPr>
          </a:p>
          <a:p>
            <a:r>
              <a:rPr b="0" lang="en-US" sz="1800" spc="-1" strike="noStrike">
                <a:latin typeface="Arial"/>
              </a:rPr>
              <a:t>Above the threshold of 30 launches, the success was significantly high. </a:t>
            </a:r>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0"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7EA7DABA-2FB7-421E-821A-050F09E720C2}" type="slidenum">
              <a:rPr b="0" lang="en-US" sz="1600" spc="-1" strike="noStrike">
                <a:solidFill>
                  <a:srgbClr val="1c7ddb"/>
                </a:solidFill>
                <a:latin typeface="Abadi"/>
              </a:rPr>
              <a:t>&lt;number&gt;</a:t>
            </a:fld>
            <a:endParaRPr b="0" lang="en-US" sz="1600" spc="-1" strike="noStrike">
              <a:latin typeface="Times New Roman"/>
            </a:endParaRPr>
          </a:p>
        </p:txBody>
      </p:sp>
      <p:sp>
        <p:nvSpPr>
          <p:cNvPr id="22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22" name="" descr=""/>
          <p:cNvPicPr/>
          <p:nvPr/>
        </p:nvPicPr>
        <p:blipFill>
          <a:blip r:embed="rId2"/>
          <a:stretch/>
        </p:blipFill>
        <p:spPr>
          <a:xfrm>
            <a:off x="1891080" y="1462680"/>
            <a:ext cx="9081720" cy="3337920"/>
          </a:xfrm>
          <a:prstGeom prst="rect">
            <a:avLst/>
          </a:prstGeom>
          <a:ln w="0">
            <a:noFill/>
          </a:ln>
        </p:spPr>
      </p:pic>
      <p:sp>
        <p:nvSpPr>
          <p:cNvPr id="223" name=""/>
          <p:cNvSpPr txBox="1"/>
          <p:nvPr/>
        </p:nvSpPr>
        <p:spPr>
          <a:xfrm>
            <a:off x="914400" y="5029200"/>
            <a:ext cx="10058400" cy="1114200"/>
          </a:xfrm>
          <a:prstGeom prst="rect">
            <a:avLst/>
          </a:prstGeom>
          <a:noFill/>
          <a:ln w="0">
            <a:noFill/>
          </a:ln>
        </p:spPr>
        <p:txBody>
          <a:bodyPr lIns="90000" rIns="90000" tIns="45000" bIns="45000" anchor="t">
            <a:noAutofit/>
          </a:bodyPr>
          <a:p>
            <a:r>
              <a:rPr b="0" lang="en-US" sz="1800" spc="-1" strike="noStrike">
                <a:latin typeface="Arial"/>
              </a:rPr>
              <a:t>In general one cannot infer much from this scatterplot as it shows no clear correlation/dependence between payload mass and success rate.</a:t>
            </a:r>
            <a:endParaRPr b="0" lang="en-US" sz="1800" spc="-1" strike="noStrike">
              <a:latin typeface="Arial"/>
            </a:endParaRPr>
          </a:p>
          <a:p>
            <a:r>
              <a:rPr b="0" lang="en-US" sz="1800" spc="-1" strike="noStrike">
                <a:latin typeface="Arial"/>
              </a:rPr>
              <a:t>Above 8000 kg of payload there are little unsuccessful launches yet the number of launches is too small to infer robust results.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4"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73F041D1-1811-488F-B57B-FED317DDC147}" type="slidenum">
              <a:rPr b="0" lang="en-US" sz="1600" spc="-1" strike="noStrike">
                <a:solidFill>
                  <a:srgbClr val="1c7ddb"/>
                </a:solidFill>
                <a:latin typeface="Abadi"/>
              </a:rPr>
              <a:t>&lt;number&gt;</a:t>
            </a:fld>
            <a:endParaRPr b="0" lang="en-US" sz="1600" spc="-1" strike="noStrike">
              <a:latin typeface="Times New Roman"/>
            </a:endParaRPr>
          </a:p>
        </p:txBody>
      </p:sp>
      <p:sp>
        <p:nvSpPr>
          <p:cNvPr id="22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pic>
        <p:nvPicPr>
          <p:cNvPr id="226" name="" descr=""/>
          <p:cNvPicPr/>
          <p:nvPr/>
        </p:nvPicPr>
        <p:blipFill>
          <a:blip r:embed="rId2"/>
          <a:stretch/>
        </p:blipFill>
        <p:spPr>
          <a:xfrm>
            <a:off x="4114800" y="1355400"/>
            <a:ext cx="7086600" cy="4131000"/>
          </a:xfrm>
          <a:prstGeom prst="rect">
            <a:avLst/>
          </a:prstGeom>
          <a:ln w="0">
            <a:noFill/>
          </a:ln>
        </p:spPr>
      </p:pic>
      <p:sp>
        <p:nvSpPr>
          <p:cNvPr id="227" name=""/>
          <p:cNvSpPr txBox="1"/>
          <p:nvPr/>
        </p:nvSpPr>
        <p:spPr>
          <a:xfrm>
            <a:off x="457200" y="2514600"/>
            <a:ext cx="3429000" cy="2138040"/>
          </a:xfrm>
          <a:prstGeom prst="rect">
            <a:avLst/>
          </a:prstGeom>
          <a:noFill/>
          <a:ln w="0">
            <a:noFill/>
          </a:ln>
        </p:spPr>
        <p:txBody>
          <a:bodyPr lIns="90000" rIns="90000" tIns="45000" bIns="45000" anchor="t">
            <a:noAutofit/>
          </a:bodyPr>
          <a:p>
            <a:r>
              <a:rPr b="0" lang="en-US" sz="1800" spc="-1" strike="noStrike">
                <a:latin typeface="Arial"/>
              </a:rPr>
              <a:t>- ES-L1,GEO,HEO,SSO have 100% success rate</a:t>
            </a:r>
            <a:endParaRPr b="0" lang="en-US" sz="1800" spc="-1" strike="noStrike">
              <a:latin typeface="Arial"/>
            </a:endParaRPr>
          </a:p>
          <a:p>
            <a:r>
              <a:rPr b="0" lang="en-US" sz="1800" spc="-1" strike="noStrike">
                <a:latin typeface="Arial"/>
              </a:rPr>
              <a:t>- VLEO comes in second place with roughly 90%</a:t>
            </a:r>
            <a:endParaRPr b="0" lang="en-US" sz="1800" spc="-1" strike="noStrike">
              <a:latin typeface="Arial"/>
            </a:endParaRPr>
          </a:p>
          <a:p>
            <a:r>
              <a:rPr b="0" lang="en-US" sz="1800" spc="-1" strike="noStrike">
                <a:latin typeface="Arial"/>
              </a:rPr>
              <a:t>- GTO,ISS,LEO,MEO,PO range between 50% and 70%</a:t>
            </a:r>
            <a:endParaRPr b="0" lang="en-US" sz="1800" spc="-1" strike="noStrike">
              <a:latin typeface="Arial"/>
            </a:endParaRPr>
          </a:p>
          <a:p>
            <a:r>
              <a:rPr b="0" lang="en-US" sz="1800" spc="-1" strike="noStrike">
                <a:latin typeface="Arial"/>
              </a:rPr>
              <a:t>- SO performs poorly with a staggering 0% of success rate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p:nvPr>
        </p:nvSpPr>
        <p:spPr>
          <a:xfrm>
            <a:off x="8714880" y="6025680"/>
            <a:ext cx="2742840" cy="401400"/>
          </a:xfrm>
          <a:prstGeom prst="rect">
            <a:avLst/>
          </a:prstGeom>
          <a:noFill/>
          <a:ln w="0">
            <a:noFill/>
          </a:ln>
        </p:spPr>
        <p:txBody>
          <a:bodyPr anchor="ctr">
            <a:normAutofit/>
          </a:bodyPr>
          <a:p>
            <a:pPr algn="r">
              <a:lnSpc>
                <a:spcPct val="100000"/>
              </a:lnSpc>
              <a:buNone/>
            </a:pPr>
            <a:fld id="{D861324C-B1C6-458F-B7DC-1FECECAAEAF3}" type="slidenum">
              <a:rPr b="0" lang="en-US" sz="1600" spc="-1" strike="noStrike">
                <a:solidFill>
                  <a:srgbClr val="1c7ddb"/>
                </a:solidFill>
                <a:latin typeface="Abadi"/>
              </a:rPr>
              <a:t>&lt;number&gt;</a:t>
            </a:fld>
            <a:endParaRPr b="0" lang="en-US"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US"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D79CE08D-4540-4905-A457-CEE319B2ACC5}" type="slidenum">
              <a:rPr b="0" lang="en-US" sz="1600" spc="-1" strike="noStrike">
                <a:solidFill>
                  <a:srgbClr val="1c7ddb"/>
                </a:solidFill>
                <a:latin typeface="Abadi"/>
              </a:rPr>
              <a:t>&lt;number&gt;</a:t>
            </a:fld>
            <a:endParaRPr b="0" lang="en-US" sz="1600" spc="-1" strike="noStrike">
              <a:latin typeface="Times New Roman"/>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30" name="" descr=""/>
          <p:cNvPicPr/>
          <p:nvPr/>
        </p:nvPicPr>
        <p:blipFill>
          <a:blip r:embed="rId2"/>
          <a:stretch/>
        </p:blipFill>
        <p:spPr>
          <a:xfrm>
            <a:off x="1010880" y="1371600"/>
            <a:ext cx="9276120" cy="3200400"/>
          </a:xfrm>
          <a:prstGeom prst="rect">
            <a:avLst/>
          </a:prstGeom>
          <a:ln w="0">
            <a:noFill/>
          </a:ln>
        </p:spPr>
      </p:pic>
      <p:sp>
        <p:nvSpPr>
          <p:cNvPr id="231" name=""/>
          <p:cNvSpPr txBox="1"/>
          <p:nvPr/>
        </p:nvSpPr>
        <p:spPr>
          <a:xfrm>
            <a:off x="457200" y="4800600"/>
            <a:ext cx="10515600" cy="1370160"/>
          </a:xfrm>
          <a:prstGeom prst="rect">
            <a:avLst/>
          </a:prstGeom>
          <a:noFill/>
          <a:ln w="0">
            <a:noFill/>
          </a:ln>
        </p:spPr>
        <p:txBody>
          <a:bodyPr lIns="90000" rIns="90000" tIns="45000" bIns="45000" anchor="t">
            <a:noAutofit/>
          </a:bodyPr>
          <a:p>
            <a:r>
              <a:rPr b="0" lang="en-US" sz="1800" spc="-1" strike="noStrike">
                <a:latin typeface="Arial"/>
              </a:rPr>
              <a:t>From this scatterplot one can infer results regarding also the previous slide.</a:t>
            </a:r>
            <a:endParaRPr b="0" lang="en-US" sz="1800" spc="-1" strike="noStrike">
              <a:latin typeface="Arial"/>
            </a:endParaRPr>
          </a:p>
          <a:p>
            <a:r>
              <a:rPr b="0" lang="en-US" sz="1800" spc="-1" strike="noStrike">
                <a:latin typeface="Arial"/>
              </a:rPr>
              <a:t>- The 100% success rate of GEO, HEO and ES-L1 is explained by having only one launch into their respective orbits.</a:t>
            </a:r>
            <a:endParaRPr b="0" lang="en-US" sz="1800" spc="-1" strike="noStrike">
              <a:latin typeface="Arial"/>
            </a:endParaRPr>
          </a:p>
          <a:p>
            <a:r>
              <a:rPr b="0" lang="en-US" sz="1800" spc="-1" strike="noStrike">
                <a:latin typeface="Arial"/>
              </a:rPr>
              <a:t>- SSO has instead 100% on 5 flights</a:t>
            </a:r>
            <a:endParaRPr b="0" lang="en-US" sz="1800" spc="-1" strike="noStrike">
              <a:latin typeface="Arial"/>
            </a:endParaRPr>
          </a:p>
          <a:p>
            <a:r>
              <a:rPr b="0" lang="en-US" sz="1800" spc="-1" strike="noStrike">
                <a:latin typeface="Arial"/>
              </a:rPr>
              <a:t>- We can easily see a positive correlation occurring between the number of flights and their success.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CF04A2DC-EF06-4C13-89CB-7D3CB04A538A}" type="slidenum">
              <a:rPr b="0" lang="en-US" sz="1600" spc="-1" strike="noStrike">
                <a:solidFill>
                  <a:srgbClr val="1c7ddb"/>
                </a:solidFill>
                <a:latin typeface="Abadi"/>
              </a:rPr>
              <a:t>&lt;number&gt;</a:t>
            </a:fld>
            <a:endParaRPr b="0" lang="en-US" sz="1600" spc="-1" strike="noStrike">
              <a:latin typeface="Times New Roman"/>
            </a:endParaRPr>
          </a:p>
        </p:txBody>
      </p:sp>
      <p:sp>
        <p:nvSpPr>
          <p:cNvPr id="23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34" name="" descr=""/>
          <p:cNvPicPr/>
          <p:nvPr/>
        </p:nvPicPr>
        <p:blipFill>
          <a:blip r:embed="rId2"/>
          <a:stretch/>
        </p:blipFill>
        <p:spPr>
          <a:xfrm>
            <a:off x="1421640" y="1553400"/>
            <a:ext cx="9322560" cy="3247200"/>
          </a:xfrm>
          <a:prstGeom prst="rect">
            <a:avLst/>
          </a:prstGeom>
          <a:ln w="0">
            <a:noFill/>
          </a:ln>
        </p:spPr>
      </p:pic>
      <p:sp>
        <p:nvSpPr>
          <p:cNvPr id="235" name=""/>
          <p:cNvSpPr txBox="1"/>
          <p:nvPr/>
        </p:nvSpPr>
        <p:spPr>
          <a:xfrm>
            <a:off x="685800" y="5029200"/>
            <a:ext cx="10287000" cy="1114200"/>
          </a:xfrm>
          <a:prstGeom prst="rect">
            <a:avLst/>
          </a:prstGeom>
          <a:noFill/>
          <a:ln w="0">
            <a:noFill/>
          </a:ln>
        </p:spPr>
        <p:txBody>
          <a:bodyPr lIns="90000" rIns="90000" tIns="45000" bIns="45000" anchor="t">
            <a:noAutofit/>
          </a:bodyPr>
          <a:p>
            <a:r>
              <a:rPr b="0" lang="en-US" sz="1800" spc="-1" strike="noStrike">
                <a:latin typeface="Arial"/>
              </a:rPr>
              <a:t>- Almost all orbits performed well with payloads &lt; 8000kg except SO and MEO</a:t>
            </a:r>
            <a:endParaRPr b="0" lang="en-US" sz="1800" spc="-1" strike="noStrike">
              <a:latin typeface="Arial"/>
            </a:endParaRPr>
          </a:p>
          <a:p>
            <a:r>
              <a:rPr b="0" lang="en-US" sz="1800" spc="-1" strike="noStrike">
                <a:latin typeface="Arial"/>
              </a:rPr>
              <a:t>- PO,ISS and LEO show however few unsuccessful launches on light payloads</a:t>
            </a:r>
            <a:endParaRPr b="0" lang="en-US" sz="1800" spc="-1" strike="noStrike">
              <a:latin typeface="Arial"/>
            </a:endParaRPr>
          </a:p>
          <a:p>
            <a:r>
              <a:rPr b="0" lang="en-US" sz="1800" spc="-1" strike="noStrike">
                <a:latin typeface="Arial"/>
              </a:rPr>
              <a:t>- GTO does not have a clear trend</a:t>
            </a:r>
            <a:endParaRPr b="0" lang="en-US" sz="1800" spc="-1" strike="noStrike">
              <a:latin typeface="Arial"/>
            </a:endParaRPr>
          </a:p>
          <a:p>
            <a:r>
              <a:rPr b="0" lang="en-US" sz="1800" spc="-1" strike="noStrike">
                <a:latin typeface="Arial"/>
              </a:rPr>
              <a:t>- Above 8000kg only PO,ISS and VLEO were tested with positive results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CACD8E44-DB76-4AD6-99B0-5CE5E265577A}" type="slidenum">
              <a:rPr b="0" lang="en-US" sz="1600" spc="-1" strike="noStrike">
                <a:solidFill>
                  <a:srgbClr val="1c7ddb"/>
                </a:solidFill>
                <a:latin typeface="Abadi"/>
              </a:rPr>
              <a:t>&lt;number&gt;</a:t>
            </a:fld>
            <a:endParaRPr b="0" lang="en-US" sz="1600" spc="-1" strike="noStrike">
              <a:latin typeface="Times New Roman"/>
            </a:endParaRPr>
          </a:p>
        </p:txBody>
      </p:sp>
      <p:sp>
        <p:nvSpPr>
          <p:cNvPr id="23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38" name="" descr=""/>
          <p:cNvPicPr/>
          <p:nvPr/>
        </p:nvPicPr>
        <p:blipFill>
          <a:blip r:embed="rId2"/>
          <a:stretch/>
        </p:blipFill>
        <p:spPr>
          <a:xfrm>
            <a:off x="6400800" y="1600200"/>
            <a:ext cx="4563360" cy="3773520"/>
          </a:xfrm>
          <a:prstGeom prst="rect">
            <a:avLst/>
          </a:prstGeom>
          <a:ln w="0">
            <a:noFill/>
          </a:ln>
        </p:spPr>
      </p:pic>
      <p:sp>
        <p:nvSpPr>
          <p:cNvPr id="239" name=""/>
          <p:cNvSpPr txBox="1"/>
          <p:nvPr/>
        </p:nvSpPr>
        <p:spPr>
          <a:xfrm>
            <a:off x="914400" y="2743200"/>
            <a:ext cx="5029200" cy="1626120"/>
          </a:xfrm>
          <a:prstGeom prst="rect">
            <a:avLst/>
          </a:prstGeom>
          <a:noFill/>
          <a:ln w="0">
            <a:noFill/>
          </a:ln>
        </p:spPr>
        <p:txBody>
          <a:bodyPr lIns="90000" rIns="90000" tIns="45000" bIns="45000" anchor="t">
            <a:noAutofit/>
          </a:bodyPr>
          <a:p>
            <a:r>
              <a:rPr b="0" lang="en-US" sz="1800" spc="-1" strike="noStrike">
                <a:latin typeface="Arial"/>
              </a:rPr>
              <a:t>This graph shows the exponential increase in successful launches.</a:t>
            </a:r>
            <a:endParaRPr b="0" lang="en-US" sz="1800" spc="-1" strike="noStrike">
              <a:latin typeface="Arial"/>
            </a:endParaRPr>
          </a:p>
          <a:p>
            <a:r>
              <a:rPr b="0" lang="en-US" sz="1800" spc="-1" strike="noStrike">
                <a:latin typeface="Arial"/>
              </a:rPr>
              <a:t>- 2010-2013 all landings were unsuccessful</a:t>
            </a:r>
            <a:endParaRPr b="0" lang="en-US" sz="1800" spc="-1" strike="noStrike">
              <a:latin typeface="Arial"/>
            </a:endParaRPr>
          </a:p>
          <a:p>
            <a:r>
              <a:rPr b="0" lang="en-US" sz="1800" spc="-1" strike="noStrike">
                <a:latin typeface="Arial"/>
              </a:rPr>
              <a:t>- After 2013 the success rate started increasing </a:t>
            </a:r>
            <a:endParaRPr b="0" lang="en-US" sz="1800" spc="-1" strike="noStrike">
              <a:latin typeface="Arial"/>
            </a:endParaRPr>
          </a:p>
          <a:p>
            <a:r>
              <a:rPr b="0" lang="en-US" sz="1800" spc="-1" strike="noStrike">
                <a:latin typeface="Arial"/>
              </a:rPr>
              <a:t>- 2017 and 2019 marked two all time high in success topping almost 90% of all launches.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0F3021E8-A734-45F9-99A3-4B7FEDAB7C99}" type="slidenum">
              <a:rPr b="0" lang="en-US" sz="1600" spc="-1" strike="noStrike">
                <a:solidFill>
                  <a:srgbClr val="1c7ddb"/>
                </a:solidFill>
                <a:latin typeface="Abadi"/>
              </a:rPr>
              <a:t>&lt;number&gt;</a:t>
            </a:fld>
            <a:endParaRPr b="0" lang="en-US" sz="1600" spc="-1" strike="noStrike">
              <a:latin typeface="Times New Roman"/>
            </a:endParaRPr>
          </a:p>
        </p:txBody>
      </p:sp>
      <p:sp>
        <p:nvSpPr>
          <p:cNvPr id="24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pic>
        <p:nvPicPr>
          <p:cNvPr id="242" name="" descr=""/>
          <p:cNvPicPr/>
          <p:nvPr/>
        </p:nvPicPr>
        <p:blipFill>
          <a:blip r:embed="rId2"/>
          <a:stretch/>
        </p:blipFill>
        <p:spPr>
          <a:xfrm>
            <a:off x="5257800" y="1828800"/>
            <a:ext cx="5436720" cy="3317040"/>
          </a:xfrm>
          <a:prstGeom prst="rect">
            <a:avLst/>
          </a:prstGeom>
          <a:ln w="0">
            <a:noFill/>
          </a:ln>
        </p:spPr>
      </p:pic>
      <p:sp>
        <p:nvSpPr>
          <p:cNvPr id="243" name=""/>
          <p:cNvSpPr txBox="1"/>
          <p:nvPr/>
        </p:nvSpPr>
        <p:spPr>
          <a:xfrm>
            <a:off x="914400" y="1828800"/>
            <a:ext cx="3886200" cy="1626120"/>
          </a:xfrm>
          <a:prstGeom prst="rect">
            <a:avLst/>
          </a:prstGeom>
          <a:noFill/>
          <a:ln w="0">
            <a:noFill/>
          </a:ln>
        </p:spPr>
        <p:txBody>
          <a:bodyPr lIns="90000" rIns="90000" tIns="45000" bIns="45000" anchor="t">
            <a:noAutofit/>
          </a:bodyPr>
          <a:p>
            <a:r>
              <a:rPr b="0" lang="en-US" sz="1800" spc="-1" strike="noStrike">
                <a:latin typeface="Arial"/>
              </a:rPr>
              <a:t>- %sql is used to call the SQL extension on python</a:t>
            </a:r>
            <a:endParaRPr b="0" lang="en-US" sz="1800" spc="-1" strike="noStrike">
              <a:latin typeface="Arial"/>
            </a:endParaRPr>
          </a:p>
          <a:p>
            <a:endParaRPr b="0" lang="en-US" sz="1800" spc="-1" strike="noStrike">
              <a:latin typeface="Arial"/>
            </a:endParaRPr>
          </a:p>
          <a:p>
            <a:r>
              <a:rPr b="0" lang="en-US" sz="1800" spc="-1" strike="noStrike">
                <a:latin typeface="Arial"/>
              </a:rPr>
              <a:t>- DISTINCT is a builtin method of SQL that selects the unique values from a database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AFE68930-F857-4580-8BAB-75B8B8E33F62}" type="slidenum">
              <a:rPr b="0" lang="en-US" sz="1600" spc="-1" strike="noStrike">
                <a:solidFill>
                  <a:srgbClr val="1c7ddb"/>
                </a:solidFill>
                <a:latin typeface="Abadi"/>
              </a:rPr>
              <a:t>&lt;number&gt;</a:t>
            </a:fld>
            <a:endParaRPr b="0" lang="en-US" sz="1600" spc="-1" strike="noStrike">
              <a:latin typeface="Times New Roman"/>
            </a:endParaRPr>
          </a:p>
        </p:txBody>
      </p:sp>
      <p:sp>
        <p:nvSpPr>
          <p:cNvPr id="24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46" name="" descr=""/>
          <p:cNvPicPr/>
          <p:nvPr/>
        </p:nvPicPr>
        <p:blipFill>
          <a:blip r:embed="rId2"/>
          <a:stretch/>
        </p:blipFill>
        <p:spPr>
          <a:xfrm>
            <a:off x="3544920" y="1372680"/>
            <a:ext cx="7656480" cy="4342320"/>
          </a:xfrm>
          <a:prstGeom prst="rect">
            <a:avLst/>
          </a:prstGeom>
          <a:ln w="0">
            <a:noFill/>
          </a:ln>
        </p:spPr>
      </p:pic>
      <p:sp>
        <p:nvSpPr>
          <p:cNvPr id="247" name=""/>
          <p:cNvSpPr txBox="1"/>
          <p:nvPr/>
        </p:nvSpPr>
        <p:spPr>
          <a:xfrm>
            <a:off x="457200" y="1600200"/>
            <a:ext cx="2743200" cy="3929760"/>
          </a:xfrm>
          <a:prstGeom prst="rect">
            <a:avLst/>
          </a:prstGeom>
          <a:noFill/>
          <a:ln w="0">
            <a:noFill/>
          </a:ln>
        </p:spPr>
        <p:txBody>
          <a:bodyPr lIns="90000" rIns="90000" tIns="45000" bIns="45000" anchor="t">
            <a:noAutofit/>
          </a:bodyPr>
          <a:p>
            <a:r>
              <a:rPr b="0" lang="en-US" sz="1800" spc="-1" strike="noStrike">
                <a:latin typeface="Arial"/>
              </a:rPr>
              <a:t>- Here we take all values</a:t>
            </a:r>
            <a:endParaRPr b="0" lang="en-US" sz="1800" spc="-1" strike="noStrike">
              <a:latin typeface="Arial"/>
            </a:endParaRPr>
          </a:p>
          <a:p>
            <a:r>
              <a:rPr b="0" lang="en-US" sz="1800" spc="-1" strike="noStrike">
                <a:latin typeface="Arial"/>
              </a:rPr>
              <a:t>SELECT * FROM …</a:t>
            </a:r>
            <a:endParaRPr b="0" lang="en-US" sz="1800" spc="-1" strike="noStrike">
              <a:latin typeface="Arial"/>
            </a:endParaRPr>
          </a:p>
          <a:p>
            <a:endParaRPr b="0" lang="en-US" sz="1800" spc="-1" strike="noStrike">
              <a:latin typeface="Arial"/>
            </a:endParaRPr>
          </a:p>
          <a:p>
            <a:r>
              <a:rPr b="0" lang="en-US" sz="1800" spc="-1" strike="noStrike">
                <a:latin typeface="Arial"/>
              </a:rPr>
              <a:t>- We specify the column LAUNCH_SITE</a:t>
            </a:r>
            <a:endParaRPr b="0" lang="en-US" sz="1800" spc="-1" strike="noStrike">
              <a:latin typeface="Arial"/>
            </a:endParaRPr>
          </a:p>
          <a:p>
            <a:endParaRPr b="0" lang="en-US" sz="1800" spc="-1" strike="noStrike">
              <a:latin typeface="Arial"/>
            </a:endParaRPr>
          </a:p>
          <a:p>
            <a:r>
              <a:rPr b="0" lang="en-US" sz="1800" spc="-1" strike="noStrike">
                <a:latin typeface="Arial"/>
              </a:rPr>
              <a:t>- Filter using LIKE (case sensitive)</a:t>
            </a:r>
            <a:endParaRPr b="0" lang="en-US" sz="1800" spc="-1" strike="noStrike">
              <a:latin typeface="Arial"/>
            </a:endParaRPr>
          </a:p>
          <a:p>
            <a:endParaRPr b="0" lang="en-US" sz="1800" spc="-1" strike="noStrike">
              <a:latin typeface="Arial"/>
            </a:endParaRPr>
          </a:p>
          <a:p>
            <a:r>
              <a:rPr b="0" lang="en-US" sz="1800" spc="-1" strike="noStrike">
                <a:latin typeface="Arial"/>
              </a:rPr>
              <a:t>- in ‘CCA%’ the value % is used to take any string at its place</a:t>
            </a:r>
            <a:endParaRPr b="0" lang="en-US" sz="1800" spc="-1" strike="noStrike">
              <a:latin typeface="Arial"/>
            </a:endParaRPr>
          </a:p>
          <a:p>
            <a:endParaRPr b="0" lang="en-US" sz="1800" spc="-1" strike="noStrike">
              <a:latin typeface="Arial"/>
            </a:endParaRPr>
          </a:p>
          <a:p>
            <a:r>
              <a:rPr b="0" lang="en-US" sz="1800" spc="-1" strike="noStrike">
                <a:latin typeface="Arial"/>
              </a:rPr>
              <a:t>- LIMIT 5 is to take 5 rows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2A5CFCB0-727D-4879-9FB8-86AEFBB4179E}" type="slidenum">
              <a:rPr b="0" lang="en-US" sz="1600" spc="-1" strike="noStrike">
                <a:solidFill>
                  <a:srgbClr val="1c7ddb"/>
                </a:solidFill>
                <a:latin typeface="Abadi"/>
              </a:rPr>
              <a:t>&lt;number&gt;</a:t>
            </a:fld>
            <a:endParaRPr b="0" lang="en-US" sz="1600" spc="-1" strike="noStrike">
              <a:latin typeface="Times New Roman"/>
            </a:endParaRPr>
          </a:p>
        </p:txBody>
      </p:sp>
      <p:sp>
        <p:nvSpPr>
          <p:cNvPr id="24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50" name="" descr=""/>
          <p:cNvPicPr/>
          <p:nvPr/>
        </p:nvPicPr>
        <p:blipFill>
          <a:blip r:embed="rId2"/>
          <a:stretch/>
        </p:blipFill>
        <p:spPr>
          <a:xfrm>
            <a:off x="1649880" y="1600200"/>
            <a:ext cx="7589880" cy="1618560"/>
          </a:xfrm>
          <a:prstGeom prst="rect">
            <a:avLst/>
          </a:prstGeom>
          <a:ln w="0">
            <a:noFill/>
          </a:ln>
        </p:spPr>
      </p:pic>
      <p:sp>
        <p:nvSpPr>
          <p:cNvPr id="251" name=""/>
          <p:cNvSpPr txBox="1"/>
          <p:nvPr/>
        </p:nvSpPr>
        <p:spPr>
          <a:xfrm>
            <a:off x="914400" y="3657600"/>
            <a:ext cx="10058400" cy="858240"/>
          </a:xfrm>
          <a:prstGeom prst="rect">
            <a:avLst/>
          </a:prstGeom>
          <a:noFill/>
          <a:ln w="0">
            <a:noFill/>
          </a:ln>
        </p:spPr>
        <p:txBody>
          <a:bodyPr lIns="90000" rIns="90000" tIns="45000" bIns="45000" anchor="t">
            <a:noAutofit/>
          </a:bodyPr>
          <a:p>
            <a:r>
              <a:rPr b="0" lang="en-US" sz="1800" spc="-1" strike="noStrike">
                <a:latin typeface="Arial"/>
              </a:rPr>
              <a:t>- SUM() takes the sum of all rows in the chosen column, in this case PAYLOAD_MASS_KG</a:t>
            </a:r>
            <a:endParaRPr b="0" lang="en-US" sz="1800" spc="-1" strike="noStrike">
              <a:latin typeface="Arial"/>
            </a:endParaRPr>
          </a:p>
          <a:p>
            <a:r>
              <a:rPr b="0" lang="en-US" sz="1800" spc="-1" strike="noStrike">
                <a:latin typeface="Arial"/>
              </a:rPr>
              <a:t>- Store the result in TOTAL_PAYLOAD</a:t>
            </a:r>
            <a:endParaRPr b="0" lang="en-US" sz="1800" spc="-1" strike="noStrike">
              <a:latin typeface="Arial"/>
            </a:endParaRPr>
          </a:p>
          <a:p>
            <a:r>
              <a:rPr b="0" lang="en-US" sz="1800" spc="-1" strike="noStrike">
                <a:latin typeface="Arial"/>
              </a:rPr>
              <a:t>- ‘%CRS%’ is used to take all the payload whose name contain CRS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AC24D450-3FF9-474D-916C-1743486D2AC5}" type="slidenum">
              <a:rPr b="0" lang="en-US" sz="1600" spc="-1" strike="noStrike">
                <a:solidFill>
                  <a:srgbClr val="1c7ddb"/>
                </a:solidFill>
                <a:latin typeface="Abadi"/>
              </a:rPr>
              <a:t>&lt;number&gt;</a:t>
            </a:fld>
            <a:endParaRPr b="0" lang="en-US" sz="1600" spc="-1" strike="noStrike">
              <a:latin typeface="Times New Roman"/>
            </a:endParaRPr>
          </a:p>
        </p:txBody>
      </p:sp>
      <p:sp>
        <p:nvSpPr>
          <p:cNvPr id="25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pic>
        <p:nvPicPr>
          <p:cNvPr id="254" name="" descr=""/>
          <p:cNvPicPr/>
          <p:nvPr/>
        </p:nvPicPr>
        <p:blipFill>
          <a:blip r:embed="rId2"/>
          <a:stretch/>
        </p:blipFill>
        <p:spPr>
          <a:xfrm>
            <a:off x="1363680" y="1467720"/>
            <a:ext cx="8699400" cy="1732680"/>
          </a:xfrm>
          <a:prstGeom prst="rect">
            <a:avLst/>
          </a:prstGeom>
          <a:ln w="0">
            <a:noFill/>
          </a:ln>
        </p:spPr>
      </p:pic>
      <p:sp>
        <p:nvSpPr>
          <p:cNvPr id="255" name=""/>
          <p:cNvSpPr txBox="1"/>
          <p:nvPr/>
        </p:nvSpPr>
        <p:spPr>
          <a:xfrm>
            <a:off x="685800" y="3657600"/>
            <a:ext cx="10287000" cy="602280"/>
          </a:xfrm>
          <a:prstGeom prst="rect">
            <a:avLst/>
          </a:prstGeom>
          <a:noFill/>
          <a:ln w="0">
            <a:noFill/>
          </a:ln>
        </p:spPr>
        <p:txBody>
          <a:bodyPr lIns="90000" rIns="90000" tIns="45000" bIns="45000" anchor="t">
            <a:noAutofit/>
          </a:bodyPr>
          <a:p>
            <a:r>
              <a:rPr b="0" lang="en-US" sz="1800" spc="-1" strike="noStrike">
                <a:latin typeface="Arial"/>
              </a:rPr>
              <a:t>- AVG() takes the average</a:t>
            </a:r>
            <a:endParaRPr b="0" lang="en-US" sz="1800" spc="-1" strike="noStrike">
              <a:latin typeface="Arial"/>
            </a:endParaRPr>
          </a:p>
          <a:p>
            <a:r>
              <a:rPr b="0" lang="en-US" sz="1800" spc="-1" strike="noStrike">
                <a:latin typeface="Arial"/>
              </a:rPr>
              <a:t>- We select only the booster version ‘F9 v.1.1’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94E3872E-C1E3-4CD1-BEB6-B4ACD21BE6AF}" type="slidenum">
              <a:rPr b="0" lang="en-US" sz="1600" spc="-1" strike="noStrike">
                <a:solidFill>
                  <a:srgbClr val="1c7ddb"/>
                </a:solidFill>
                <a:latin typeface="Abadi"/>
              </a:rPr>
              <a:t>&lt;number&gt;</a:t>
            </a:fld>
            <a:endParaRPr b="0" lang="en-US" sz="1600" spc="-1" strike="noStrike">
              <a:latin typeface="Times New Roman"/>
            </a:endParaRPr>
          </a:p>
        </p:txBody>
      </p:sp>
      <p:sp>
        <p:nvSpPr>
          <p:cNvPr id="2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pic>
        <p:nvPicPr>
          <p:cNvPr id="258" name="" descr=""/>
          <p:cNvPicPr/>
          <p:nvPr/>
        </p:nvPicPr>
        <p:blipFill>
          <a:blip r:embed="rId2"/>
          <a:stretch/>
        </p:blipFill>
        <p:spPr>
          <a:xfrm>
            <a:off x="685800" y="1454400"/>
            <a:ext cx="9816480" cy="1974600"/>
          </a:xfrm>
          <a:prstGeom prst="rect">
            <a:avLst/>
          </a:prstGeom>
          <a:ln w="0">
            <a:noFill/>
          </a:ln>
        </p:spPr>
      </p:pic>
      <p:sp>
        <p:nvSpPr>
          <p:cNvPr id="259" name=""/>
          <p:cNvSpPr txBox="1"/>
          <p:nvPr/>
        </p:nvSpPr>
        <p:spPr>
          <a:xfrm>
            <a:off x="685800" y="3657600"/>
            <a:ext cx="10287000" cy="602280"/>
          </a:xfrm>
          <a:prstGeom prst="rect">
            <a:avLst/>
          </a:prstGeom>
          <a:noFill/>
          <a:ln w="0">
            <a:noFill/>
          </a:ln>
        </p:spPr>
        <p:txBody>
          <a:bodyPr lIns="90000" rIns="90000" tIns="45000" bIns="45000" anchor="t">
            <a:noAutofit/>
          </a:bodyPr>
          <a:p>
            <a:r>
              <a:rPr b="0" lang="en-US" sz="1800" spc="-1" strike="noStrike">
                <a:latin typeface="Arial"/>
              </a:rPr>
              <a:t>- MIN(DATE) to select the first date</a:t>
            </a:r>
            <a:endParaRPr b="0" lang="en-US" sz="1800" spc="-1" strike="noStrike">
              <a:latin typeface="Arial"/>
            </a:endParaRPr>
          </a:p>
          <a:p>
            <a:r>
              <a:rPr b="0" lang="en-US" sz="1800" spc="-1" strike="noStrike">
                <a:latin typeface="Arial"/>
              </a:rPr>
              <a:t>- Filter the landing on the ground using LANDING_OUTCOME = ‘Success (ground pad)’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819BFD4B-164B-4B66-B405-F45AAAA5529D}" type="slidenum">
              <a:rPr b="0" lang="en-US" sz="1600" spc="-1" strike="noStrike">
                <a:solidFill>
                  <a:srgbClr val="1c7ddb"/>
                </a:solidFill>
                <a:latin typeface="Abadi"/>
              </a:rPr>
              <a:t>&lt;number&gt;</a:t>
            </a:fld>
            <a:endParaRPr b="0" lang="en-US" sz="1600" spc="-1" strike="noStrike">
              <a:latin typeface="Times New Roman"/>
            </a:endParaRPr>
          </a:p>
        </p:txBody>
      </p:sp>
      <p:sp>
        <p:nvSpPr>
          <p:cNvPr id="26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pic>
        <p:nvPicPr>
          <p:cNvPr id="262" name="" descr=""/>
          <p:cNvPicPr/>
          <p:nvPr/>
        </p:nvPicPr>
        <p:blipFill>
          <a:blip r:embed="rId2"/>
          <a:stretch/>
        </p:blipFill>
        <p:spPr>
          <a:xfrm>
            <a:off x="914400" y="1438920"/>
            <a:ext cx="9694800" cy="2218680"/>
          </a:xfrm>
          <a:prstGeom prst="rect">
            <a:avLst/>
          </a:prstGeom>
          <a:ln w="0">
            <a:noFill/>
          </a:ln>
        </p:spPr>
      </p:pic>
      <p:sp>
        <p:nvSpPr>
          <p:cNvPr id="263" name=""/>
          <p:cNvSpPr txBox="1"/>
          <p:nvPr/>
        </p:nvSpPr>
        <p:spPr>
          <a:xfrm>
            <a:off x="457200" y="3886200"/>
            <a:ext cx="10515600" cy="602280"/>
          </a:xfrm>
          <a:prstGeom prst="rect">
            <a:avLst/>
          </a:prstGeom>
          <a:noFill/>
          <a:ln w="0">
            <a:noFill/>
          </a:ln>
        </p:spPr>
        <p:txBody>
          <a:bodyPr lIns="90000" rIns="90000" tIns="45000" bIns="45000" anchor="t">
            <a:noAutofit/>
          </a:bodyPr>
          <a:p>
            <a:r>
              <a:rPr b="0" lang="en-US" sz="1800" spc="-1" strike="noStrike">
                <a:latin typeface="Arial"/>
              </a:rPr>
              <a:t>Here we select unique values of boosters versions and filter the mass using the function BETWEEN.</a:t>
            </a:r>
            <a:endParaRPr b="0" lang="en-US" sz="1800" spc="-1" strike="noStrike">
              <a:latin typeface="Arial"/>
            </a:endParaRPr>
          </a:p>
          <a:p>
            <a:r>
              <a:rPr b="0" lang="en-US" sz="1800" spc="-1" strike="noStrike">
                <a:latin typeface="Arial"/>
              </a:rPr>
              <a:t>We further filter the landing outcome on the successful drone ship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4"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F26CC80E-B6F0-4268-95DC-0DBBDF723A3E}" type="slidenum">
              <a:rPr b="0" lang="en-US" sz="1600" spc="-1" strike="noStrike">
                <a:solidFill>
                  <a:srgbClr val="1c7ddb"/>
                </a:solidFill>
                <a:latin typeface="Abadi"/>
              </a:rPr>
              <a:t>&lt;number&gt;</a:t>
            </a:fld>
            <a:endParaRPr b="0" lang="en-US" sz="1600" spc="-1" strike="noStrike">
              <a:latin typeface="Times New Roman"/>
            </a:endParaRPr>
          </a:p>
        </p:txBody>
      </p:sp>
      <p:sp>
        <p:nvSpPr>
          <p:cNvPr id="26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pic>
        <p:nvPicPr>
          <p:cNvPr id="266" name="" descr=""/>
          <p:cNvPicPr/>
          <p:nvPr/>
        </p:nvPicPr>
        <p:blipFill>
          <a:blip r:embed="rId2"/>
          <a:stretch/>
        </p:blipFill>
        <p:spPr>
          <a:xfrm>
            <a:off x="914400" y="1600200"/>
            <a:ext cx="9456480" cy="1923120"/>
          </a:xfrm>
          <a:prstGeom prst="rect">
            <a:avLst/>
          </a:prstGeom>
          <a:ln w="0">
            <a:noFill/>
          </a:ln>
        </p:spPr>
      </p:pic>
      <p:sp>
        <p:nvSpPr>
          <p:cNvPr id="267" name=""/>
          <p:cNvSpPr txBox="1"/>
          <p:nvPr/>
        </p:nvSpPr>
        <p:spPr>
          <a:xfrm>
            <a:off x="685800" y="3657600"/>
            <a:ext cx="10515600" cy="1114200"/>
          </a:xfrm>
          <a:prstGeom prst="rect">
            <a:avLst/>
          </a:prstGeom>
          <a:noFill/>
          <a:ln w="0">
            <a:noFill/>
          </a:ln>
        </p:spPr>
        <p:txBody>
          <a:bodyPr lIns="90000" rIns="90000" tIns="45000" bIns="45000" anchor="t">
            <a:noAutofit/>
          </a:bodyPr>
          <a:p>
            <a:r>
              <a:rPr b="0" lang="en-US" sz="1800" spc="-1" strike="noStrike">
                <a:latin typeface="Arial"/>
              </a:rPr>
              <a:t>- Extract mission outcome</a:t>
            </a:r>
            <a:endParaRPr b="0" lang="en-US" sz="1800" spc="-1" strike="noStrike">
              <a:latin typeface="Arial"/>
            </a:endParaRPr>
          </a:p>
          <a:p>
            <a:r>
              <a:rPr b="0" lang="en-US" sz="1800" spc="-1" strike="noStrike">
                <a:latin typeface="Arial"/>
              </a:rPr>
              <a:t>- COUNT(*) counts the number of rows</a:t>
            </a:r>
            <a:endParaRPr b="0" lang="en-US" sz="1800" spc="-1" strike="noStrike">
              <a:latin typeface="Arial"/>
            </a:endParaRPr>
          </a:p>
          <a:p>
            <a:r>
              <a:rPr b="0" lang="en-US" sz="1800" spc="-1" strike="noStrike">
                <a:latin typeface="Arial"/>
              </a:rPr>
              <a:t>- Group by mission_outcome intends to split the count into the subcategories of mission outcome</a:t>
            </a:r>
            <a:endParaRPr b="0" lang="en-US" sz="1800" spc="-1" strike="noStrike">
              <a:latin typeface="Arial"/>
            </a:endParaRPr>
          </a:p>
          <a:p>
            <a:r>
              <a:rPr b="0" lang="en-US" sz="1800" spc="-1" strike="noStrike">
                <a:latin typeface="Arial"/>
              </a:rPr>
              <a:t>- Order by is used to rule the order of the dataset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ontent Placeholder 2"/>
          <p:cNvSpPr/>
          <p:nvPr/>
        </p:nvSpPr>
        <p:spPr>
          <a:xfrm>
            <a:off x="914400" y="1828800"/>
            <a:ext cx="10470960" cy="4114800"/>
          </a:xfrm>
          <a:prstGeom prst="rect">
            <a:avLst/>
          </a:prstGeom>
          <a:noFill/>
          <a:ln w="0">
            <a:noFill/>
          </a:ln>
        </p:spPr>
        <p:style>
          <a:lnRef idx="0"/>
          <a:fillRef idx="0"/>
          <a:effectRef idx="0"/>
          <a:fontRef idx="minor"/>
        </p:style>
        <p:txBody>
          <a:bodyPr anchor="t">
            <a:normAutofit fontScale="31000"/>
          </a:bodyPr>
          <a:p>
            <a:pPr marL="228600" indent="-228600">
              <a:lnSpc>
                <a:spcPct val="100000"/>
              </a:lnSpc>
              <a:spcBef>
                <a:spcPts val="1400"/>
              </a:spcBef>
              <a:buClr>
                <a:srgbClr val="292929"/>
              </a:buClr>
              <a:buFont typeface="Arial"/>
              <a:buChar char="•"/>
            </a:pPr>
            <a:r>
              <a:rPr b="0" lang="en-US" sz="5400" spc="-1" strike="noStrike">
                <a:solidFill>
                  <a:srgbClr val="292929"/>
                </a:solidFill>
                <a:latin typeface="Abadi"/>
              </a:rPr>
              <a:t> </a:t>
            </a:r>
            <a:r>
              <a:rPr b="1" lang="en-US" sz="5400" spc="-1" strike="noStrike">
                <a:solidFill>
                  <a:srgbClr val="292929"/>
                </a:solidFill>
                <a:latin typeface="Abadi"/>
              </a:rPr>
              <a:t>Methodology</a:t>
            </a:r>
            <a:r>
              <a:rPr b="0" lang="en-US" sz="5400" spc="-1" strike="noStrike">
                <a:solidFill>
                  <a:srgbClr val="292929"/>
                </a:solidFill>
                <a:latin typeface="Abadi"/>
              </a:rPr>
              <a:t>: </a:t>
            </a:r>
            <a:endParaRPr b="0" lang="en-US" sz="54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1" lang="en-US" sz="5400" spc="-1" strike="noStrike">
                <a:solidFill>
                  <a:srgbClr val="292929"/>
                </a:solidFill>
                <a:latin typeface="Abadi"/>
              </a:rPr>
              <a:t>Data Collection</a:t>
            </a:r>
            <a:r>
              <a:rPr b="0" lang="en-US" sz="5400" spc="-1" strike="noStrike">
                <a:solidFill>
                  <a:srgbClr val="292929"/>
                </a:solidFill>
                <a:latin typeface="Abadi"/>
              </a:rPr>
              <a:t>: SpaceX  API, and Web-Scraping from SpaceX Wikipedia page.</a:t>
            </a:r>
            <a:endParaRPr b="0" lang="en-US" sz="54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1" lang="en-US" sz="5400" spc="-1" strike="noStrike">
                <a:solidFill>
                  <a:srgbClr val="292929"/>
                </a:solidFill>
                <a:latin typeface="Abadi"/>
              </a:rPr>
              <a:t>Data Wrangling</a:t>
            </a:r>
            <a:r>
              <a:rPr b="0" lang="en-US" sz="5400" spc="-1" strike="noStrike">
                <a:solidFill>
                  <a:srgbClr val="292929"/>
                </a:solidFill>
                <a:latin typeface="Abadi"/>
              </a:rPr>
              <a:t>: </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Missing Data were imputed with mean values</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Binary Classification: 0-1 unsuccesful-succesful landing</a:t>
            </a:r>
            <a:endParaRPr b="0" lang="en-US" sz="54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1" lang="en-US" sz="5400" spc="-1" strike="noStrike">
                <a:solidFill>
                  <a:srgbClr val="292929"/>
                </a:solidFill>
                <a:latin typeface="Abadi"/>
              </a:rPr>
              <a:t>Exploratory Data Analysis (EDA)</a:t>
            </a:r>
            <a:r>
              <a:rPr b="0" lang="en-US" sz="5400" spc="-1" strike="noStrike">
                <a:solidFill>
                  <a:srgbClr val="292929"/>
                </a:solidFill>
                <a:latin typeface="Abadi"/>
              </a:rPr>
              <a:t>:</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SQL – for Database analytics</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Folium – for visual analysis</a:t>
            </a:r>
            <a:endParaRPr b="0" lang="en-US" sz="54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1" lang="en-US" sz="5400" spc="-1" strike="noStrike">
                <a:solidFill>
                  <a:srgbClr val="292929"/>
                </a:solidFill>
                <a:latin typeface="Abadi"/>
              </a:rPr>
              <a:t>Predictive Analysis</a:t>
            </a:r>
            <a:r>
              <a:rPr b="0" lang="en-US" sz="5400" spc="-1" strike="noStrike">
                <a:solidFill>
                  <a:srgbClr val="292929"/>
                </a:solidFill>
                <a:latin typeface="Abadi"/>
              </a:rPr>
              <a:t>:</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Logistic Regression</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Support Vector Machine</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Decision Tree</a:t>
            </a:r>
            <a:endParaRPr b="0" lang="en-US" sz="54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K-Nearest Neighbors</a:t>
            </a:r>
            <a:endParaRPr b="0" lang="en-US" sz="5400" spc="-1" strike="noStrike">
              <a:latin typeface="Arial"/>
            </a:endParaRPr>
          </a:p>
          <a:p>
            <a:pPr marL="228600" indent="-228600">
              <a:lnSpc>
                <a:spcPct val="100000"/>
              </a:lnSpc>
              <a:spcBef>
                <a:spcPts val="1400"/>
              </a:spcBef>
              <a:buClr>
                <a:srgbClr val="292929"/>
              </a:buClr>
              <a:buFont typeface="Arial"/>
              <a:buChar char="•"/>
            </a:pPr>
            <a:endParaRPr b="0" lang="en-US" sz="5400" spc="-1" strike="noStrike">
              <a:latin typeface="Arial"/>
            </a:endParaRPr>
          </a:p>
        </p:txBody>
      </p:sp>
      <p:sp>
        <p:nvSpPr>
          <p:cNvPr id="17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D9C9CBC7-9605-42A0-AA72-CE3B1B2A65D3}" type="slidenum">
              <a:rPr b="0" lang="en-US" sz="1600" spc="-1" strike="noStrike">
                <a:solidFill>
                  <a:srgbClr val="1c7ddb"/>
                </a:solidFill>
                <a:latin typeface="Abadi"/>
              </a:rPr>
              <a:t>&lt;number&gt;</a:t>
            </a:fld>
            <a:endParaRPr b="0" lang="en-US" sz="1600" spc="-1" strike="noStrike">
              <a:latin typeface="Times New Roman"/>
            </a:endParaRPr>
          </a:p>
        </p:txBody>
      </p:sp>
      <p:sp>
        <p:nvSpPr>
          <p:cNvPr id="26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70" name="" descr=""/>
          <p:cNvPicPr/>
          <p:nvPr/>
        </p:nvPicPr>
        <p:blipFill>
          <a:blip r:embed="rId2"/>
          <a:stretch/>
        </p:blipFill>
        <p:spPr>
          <a:xfrm>
            <a:off x="158040" y="1371600"/>
            <a:ext cx="11271960" cy="1828800"/>
          </a:xfrm>
          <a:prstGeom prst="rect">
            <a:avLst/>
          </a:prstGeom>
          <a:ln w="0">
            <a:noFill/>
          </a:ln>
        </p:spPr>
      </p:pic>
      <p:sp>
        <p:nvSpPr>
          <p:cNvPr id="271" name=""/>
          <p:cNvSpPr txBox="1"/>
          <p:nvPr/>
        </p:nvSpPr>
        <p:spPr>
          <a:xfrm>
            <a:off x="228600" y="3429000"/>
            <a:ext cx="10972800" cy="1114200"/>
          </a:xfrm>
          <a:prstGeom prst="rect">
            <a:avLst/>
          </a:prstGeom>
          <a:noFill/>
          <a:ln w="0">
            <a:noFill/>
          </a:ln>
        </p:spPr>
        <p:txBody>
          <a:bodyPr lIns="90000" rIns="90000" tIns="45000" bIns="45000" anchor="t">
            <a:noAutofit/>
          </a:bodyPr>
          <a:p>
            <a:r>
              <a:rPr b="0" lang="en-US" sz="1800" spc="-1" strike="noStrike">
                <a:latin typeface="Arial"/>
              </a:rPr>
              <a:t>Here we use the function DATE_PART(‘YEAR’,DATE) = 2015 to filter only for the year 2015 in the database.</a:t>
            </a:r>
            <a:endParaRPr b="0" lang="en-US" sz="1800" spc="-1" strike="noStrike">
              <a:latin typeface="Arial"/>
            </a:endParaRPr>
          </a:p>
          <a:p>
            <a:r>
              <a:rPr b="0" lang="en-US" sz="1800" spc="-1" strike="noStrike">
                <a:latin typeface="Arial"/>
              </a:rPr>
              <a:t>Note that the function DATE_PART() returns a numeric value, e.g. DATE_PART(‘yy’,01/01/1999) yields as a result 1999.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4FD0CB28-CDC9-45CC-99DF-E16933F7D432}" type="slidenum">
              <a:rPr b="0" lang="en-US" sz="1600" spc="-1" strike="noStrike">
                <a:solidFill>
                  <a:srgbClr val="1c7ddb"/>
                </a:solidFill>
                <a:latin typeface="Abadi"/>
              </a:rPr>
              <a:t>&lt;number&gt;</a:t>
            </a:fld>
            <a:endParaRPr b="0" lang="en-US" sz="1600" spc="-1" strike="noStrike">
              <a:latin typeface="Times New Roman"/>
            </a:endParaRPr>
          </a:p>
        </p:txBody>
      </p:sp>
      <p:sp>
        <p:nvSpPr>
          <p:cNvPr id="27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pic>
        <p:nvPicPr>
          <p:cNvPr id="274" name="" descr=""/>
          <p:cNvPicPr/>
          <p:nvPr/>
        </p:nvPicPr>
        <p:blipFill>
          <a:blip r:embed="rId2"/>
          <a:stretch/>
        </p:blipFill>
        <p:spPr>
          <a:xfrm>
            <a:off x="754200" y="1439280"/>
            <a:ext cx="10447200" cy="31327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TextBox 6"/>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FE1990A2-69F4-4869-B8A0-4C9CB82DEBB4}" type="slidenum">
              <a:rPr b="0" lang="en-US" sz="1600" spc="-1" strike="noStrike">
                <a:solidFill>
                  <a:srgbClr val="1c7ddb"/>
                </a:solidFill>
                <a:latin typeface="Abadi"/>
              </a:rPr>
              <a:t>&lt;number&gt;</a:t>
            </a:fld>
            <a:endParaRPr b="0" lang="en-US" sz="1600" spc="-1" strike="noStrike">
              <a:latin typeface="Times New Roman"/>
            </a:endParaRPr>
          </a:p>
        </p:txBody>
      </p:sp>
      <p:sp>
        <p:nvSpPr>
          <p:cNvPr id="2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Sites</a:t>
            </a:r>
            <a:endParaRPr b="0" lang="en-US" sz="4000" spc="-1" strike="noStrike">
              <a:latin typeface="Arial"/>
            </a:endParaRPr>
          </a:p>
        </p:txBody>
      </p:sp>
      <p:pic>
        <p:nvPicPr>
          <p:cNvPr id="278" name="" descr=""/>
          <p:cNvPicPr/>
          <p:nvPr/>
        </p:nvPicPr>
        <p:blipFill>
          <a:blip r:embed="rId2"/>
          <a:stretch/>
        </p:blipFill>
        <p:spPr>
          <a:xfrm>
            <a:off x="5029200" y="1424880"/>
            <a:ext cx="6700320" cy="4061520"/>
          </a:xfrm>
          <a:prstGeom prst="rect">
            <a:avLst/>
          </a:prstGeom>
          <a:ln w="0">
            <a:noFill/>
          </a:ln>
        </p:spPr>
      </p:pic>
      <p:sp>
        <p:nvSpPr>
          <p:cNvPr id="279" name=""/>
          <p:cNvSpPr txBox="1"/>
          <p:nvPr/>
        </p:nvSpPr>
        <p:spPr>
          <a:xfrm>
            <a:off x="685800" y="1600200"/>
            <a:ext cx="4114800" cy="858240"/>
          </a:xfrm>
          <a:prstGeom prst="rect">
            <a:avLst/>
          </a:prstGeom>
          <a:noFill/>
          <a:ln w="0">
            <a:noFill/>
          </a:ln>
        </p:spPr>
        <p:txBody>
          <a:bodyPr lIns="90000" rIns="90000" tIns="45000" bIns="45000" anchor="t">
            <a:noAutofit/>
          </a:bodyPr>
          <a:p>
            <a:r>
              <a:rPr b="0" lang="en-US" sz="1800" spc="-1" strike="noStrike">
                <a:latin typeface="Arial"/>
              </a:rPr>
              <a:t>In the map we can see two launching sites with the yellow circle listing the number of launches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0"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3B40A94C-AC16-45D6-B8C1-CD00682DE233}" type="slidenum">
              <a:rPr b="0" lang="en-US" sz="1600" spc="-1" strike="noStrike">
                <a:solidFill>
                  <a:srgbClr val="1c7ddb"/>
                </a:solidFill>
                <a:latin typeface="Abadi"/>
              </a:rPr>
              <a:t>&lt;number&gt;</a:t>
            </a:fld>
            <a:endParaRPr b="0" lang="en-US" sz="1600" spc="-1" strike="noStrike">
              <a:latin typeface="Times New Roman"/>
            </a:endParaRPr>
          </a:p>
        </p:txBody>
      </p:sp>
      <p:sp>
        <p:nvSpPr>
          <p:cNvPr id="2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Successful/Failed launch for each site</a:t>
            </a:r>
            <a:endParaRPr b="0" lang="en-US" sz="4000" spc="-1" strike="noStrike">
              <a:latin typeface="Arial"/>
            </a:endParaRPr>
          </a:p>
        </p:txBody>
      </p:sp>
      <p:pic>
        <p:nvPicPr>
          <p:cNvPr id="282" name="" descr=""/>
          <p:cNvPicPr/>
          <p:nvPr/>
        </p:nvPicPr>
        <p:blipFill>
          <a:blip r:embed="rId2"/>
          <a:stretch/>
        </p:blipFill>
        <p:spPr>
          <a:xfrm>
            <a:off x="5297040" y="1624320"/>
            <a:ext cx="6132960" cy="3633480"/>
          </a:xfrm>
          <a:prstGeom prst="rect">
            <a:avLst/>
          </a:prstGeom>
          <a:ln w="0">
            <a:noFill/>
          </a:ln>
        </p:spPr>
      </p:pic>
      <p:sp>
        <p:nvSpPr>
          <p:cNvPr id="283" name=""/>
          <p:cNvSpPr txBox="1"/>
          <p:nvPr/>
        </p:nvSpPr>
        <p:spPr>
          <a:xfrm>
            <a:off x="457200" y="1600200"/>
            <a:ext cx="4572000" cy="2138040"/>
          </a:xfrm>
          <a:prstGeom prst="rect">
            <a:avLst/>
          </a:prstGeom>
          <a:noFill/>
          <a:ln w="0">
            <a:noFill/>
          </a:ln>
        </p:spPr>
        <p:txBody>
          <a:bodyPr lIns="90000" rIns="90000" tIns="45000" bIns="45000" anchor="t">
            <a:noAutofit/>
          </a:bodyPr>
          <a:p>
            <a:r>
              <a:rPr b="0" lang="en-US" sz="1800" spc="-1" strike="noStrike">
                <a:latin typeface="Arial"/>
              </a:rPr>
              <a:t>If one clicks on the yellow marker, it will show the number of failed (red) and successful (green) launches for each site.</a:t>
            </a:r>
            <a:endParaRPr b="0" lang="en-US" sz="1800" spc="-1" strike="noStrike">
              <a:latin typeface="Arial"/>
            </a:endParaRPr>
          </a:p>
          <a:p>
            <a:endParaRPr b="0" lang="en-US" sz="1800" spc="-1" strike="noStrike">
              <a:latin typeface="Arial"/>
            </a:endParaRPr>
          </a:p>
          <a:p>
            <a:r>
              <a:rPr b="0" lang="en-US" sz="1800" spc="-1" strike="noStrike">
                <a:latin typeface="Arial"/>
              </a:rPr>
              <a:t>The marker was added on the map using the folium.Marker(). </a:t>
            </a:r>
            <a:endParaRPr b="0" lang="en-US" sz="1800" spc="-1" strike="noStrike">
              <a:latin typeface="Arial"/>
            </a:endParaRPr>
          </a:p>
          <a:p>
            <a:r>
              <a:rPr b="0" lang="en-US" sz="1800" spc="-1" strike="noStrike">
                <a:latin typeface="Arial"/>
              </a:rPr>
              <a:t>The white Icon was added using the folium.Icon(color=’white’,…) function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4"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EE27616D-4CFF-4008-BE30-751295166938}" type="slidenum">
              <a:rPr b="0" lang="en-US" sz="1600" spc="-1" strike="noStrike">
                <a:solidFill>
                  <a:srgbClr val="1c7ddb"/>
                </a:solidFill>
                <a:latin typeface="Abadi"/>
              </a:rPr>
              <a:t>&lt;number&gt;</a:t>
            </a:fld>
            <a:endParaRPr b="0" lang="en-US" sz="1600" spc="-1" strike="noStrike">
              <a:latin typeface="Times New Roman"/>
            </a:endParaRPr>
          </a:p>
        </p:txBody>
      </p:sp>
      <p:sp>
        <p:nvSpPr>
          <p:cNvPr id="2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Distance to coastline</a:t>
            </a:r>
            <a:endParaRPr b="0" lang="en-US" sz="4000" spc="-1" strike="noStrike">
              <a:latin typeface="Arial"/>
            </a:endParaRPr>
          </a:p>
        </p:txBody>
      </p:sp>
      <p:pic>
        <p:nvPicPr>
          <p:cNvPr id="286" name="" descr=""/>
          <p:cNvPicPr/>
          <p:nvPr/>
        </p:nvPicPr>
        <p:blipFill>
          <a:blip r:embed="rId2"/>
          <a:stretch/>
        </p:blipFill>
        <p:spPr>
          <a:xfrm>
            <a:off x="5254560" y="1743840"/>
            <a:ext cx="6254640" cy="3742560"/>
          </a:xfrm>
          <a:prstGeom prst="rect">
            <a:avLst/>
          </a:prstGeom>
          <a:ln w="0">
            <a:noFill/>
          </a:ln>
        </p:spPr>
      </p:pic>
      <p:sp>
        <p:nvSpPr>
          <p:cNvPr id="287" name=""/>
          <p:cNvSpPr txBox="1"/>
          <p:nvPr/>
        </p:nvSpPr>
        <p:spPr>
          <a:xfrm>
            <a:off x="914400" y="1828800"/>
            <a:ext cx="4114800" cy="1882080"/>
          </a:xfrm>
          <a:prstGeom prst="rect">
            <a:avLst/>
          </a:prstGeom>
          <a:noFill/>
          <a:ln w="0">
            <a:noFill/>
          </a:ln>
        </p:spPr>
        <p:txBody>
          <a:bodyPr lIns="90000" rIns="90000" tIns="45000" bIns="45000" anchor="t">
            <a:noAutofit/>
          </a:bodyPr>
          <a:p>
            <a:r>
              <a:rPr b="0" lang="en-US" sz="1800" spc="-1" strike="noStrike">
                <a:latin typeface="Arial"/>
              </a:rPr>
              <a:t>The red number 0.87 km is the shortest path to the coast line from the launch site.</a:t>
            </a:r>
            <a:endParaRPr b="0" lang="en-US" sz="1800" spc="-1" strike="noStrike">
              <a:latin typeface="Arial"/>
            </a:endParaRPr>
          </a:p>
          <a:p>
            <a:endParaRPr b="0" lang="en-US" sz="1800" spc="-1" strike="noStrike">
              <a:latin typeface="Arial"/>
            </a:endParaRPr>
          </a:p>
          <a:p>
            <a:r>
              <a:rPr b="0" lang="en-US" sz="1800" spc="-1" strike="noStrike">
                <a:latin typeface="Arial"/>
              </a:rPr>
              <a:t>It was calculated using the great-circle distance which is indeed the shortest path between two points.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DE51A825-6775-448D-92BB-31DF39185B06}" type="slidenum">
              <a:rPr b="0" lang="en-US" sz="1600" spc="-1" strike="noStrike">
                <a:solidFill>
                  <a:srgbClr val="1c7ddb"/>
                </a:solidFill>
                <a:latin typeface="Abadi"/>
              </a:rPr>
              <a:t>&lt;number&gt;</a:t>
            </a:fld>
            <a:endParaRPr b="0" lang="en-US" sz="1600" spc="-1" strike="noStrike">
              <a:latin typeface="Times New Roman"/>
            </a:endParaRPr>
          </a:p>
        </p:txBody>
      </p:sp>
      <p:sp>
        <p:nvSpPr>
          <p:cNvPr id="2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PIE CHART SPACEX – Counting Success</a:t>
            </a:r>
            <a:endParaRPr b="0" lang="en-US" sz="4000" spc="-1" strike="noStrike">
              <a:latin typeface="Arial"/>
            </a:endParaRPr>
          </a:p>
        </p:txBody>
      </p:sp>
      <p:sp>
        <p:nvSpPr>
          <p:cNvPr id="291" name=""/>
          <p:cNvSpPr txBox="1"/>
          <p:nvPr/>
        </p:nvSpPr>
        <p:spPr>
          <a:xfrm>
            <a:off x="457200" y="5029200"/>
            <a:ext cx="10515600" cy="1370160"/>
          </a:xfrm>
          <a:prstGeom prst="rect">
            <a:avLst/>
          </a:prstGeom>
          <a:noFill/>
          <a:ln w="0">
            <a:noFill/>
          </a:ln>
        </p:spPr>
        <p:txBody>
          <a:bodyPr lIns="90000" rIns="90000" tIns="45000" bIns="45000" anchor="t">
            <a:noAutofit/>
          </a:bodyPr>
          <a:p>
            <a:r>
              <a:rPr b="0" lang="en-US" sz="1800" spc="-1" strike="noStrike">
                <a:latin typeface="Arial"/>
              </a:rPr>
              <a:t>From the hovering menu one can see that this is the pie chart for all sites.</a:t>
            </a:r>
            <a:endParaRPr b="0" lang="en-US" sz="1800" spc="-1" strike="noStrike">
              <a:latin typeface="Arial"/>
            </a:endParaRPr>
          </a:p>
          <a:p>
            <a:r>
              <a:rPr b="0" lang="en-US" sz="1800" spc="-1" strike="noStrike">
                <a:latin typeface="Arial"/>
              </a:rPr>
              <a:t>The site with most successes is the KSC LC 39 A with 41.7% overall successful launches coming from this site.</a:t>
            </a:r>
            <a:endParaRPr b="0" lang="en-US" sz="1800" spc="-1" strike="noStrike">
              <a:latin typeface="Arial"/>
            </a:endParaRPr>
          </a:p>
          <a:p>
            <a:r>
              <a:rPr b="0" lang="en-US" sz="1800" spc="-1" strike="noStrike">
                <a:latin typeface="Arial"/>
              </a:rPr>
              <a:t>The plot was download using the widget download plot at the top right corner identified with a small camera.</a:t>
            </a:r>
            <a:endParaRPr b="0" lang="en-US" sz="1800" spc="-1" strike="noStrike">
              <a:latin typeface="Arial"/>
            </a:endParaRPr>
          </a:p>
        </p:txBody>
      </p:sp>
      <p:pic>
        <p:nvPicPr>
          <p:cNvPr id="292" name="" descr=""/>
          <p:cNvPicPr/>
          <p:nvPr/>
        </p:nvPicPr>
        <p:blipFill>
          <a:blip r:embed="rId2"/>
          <a:stretch/>
        </p:blipFill>
        <p:spPr>
          <a:xfrm>
            <a:off x="2057400" y="1371600"/>
            <a:ext cx="6613200" cy="3152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4952CAAA-B00C-4201-B264-6CE48A30B004}" type="slidenum">
              <a:rPr b="0" lang="en-US" sz="1600" spc="-1" strike="noStrike">
                <a:solidFill>
                  <a:srgbClr val="1c7ddb"/>
                </a:solidFill>
                <a:latin typeface="Abadi"/>
              </a:rPr>
              <a:t>&lt;number&gt;</a:t>
            </a:fld>
            <a:endParaRPr b="0" lang="en-US" sz="1600" spc="-1" strike="noStrike">
              <a:latin typeface="Times New Roman"/>
            </a:endParaRPr>
          </a:p>
        </p:txBody>
      </p:sp>
      <p:sp>
        <p:nvSpPr>
          <p:cNvPr id="2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KSC LC-39A PIE CHART</a:t>
            </a:r>
            <a:endParaRPr b="0" lang="en-US" sz="4000" spc="-1" strike="noStrike">
              <a:latin typeface="Arial"/>
            </a:endParaRPr>
          </a:p>
        </p:txBody>
      </p:sp>
      <p:pic>
        <p:nvPicPr>
          <p:cNvPr id="295" name="" descr=""/>
          <p:cNvPicPr/>
          <p:nvPr/>
        </p:nvPicPr>
        <p:blipFill>
          <a:blip r:embed="rId2"/>
          <a:stretch/>
        </p:blipFill>
        <p:spPr>
          <a:xfrm>
            <a:off x="3703320" y="1380960"/>
            <a:ext cx="7174080" cy="3419640"/>
          </a:xfrm>
          <a:prstGeom prst="rect">
            <a:avLst/>
          </a:prstGeom>
          <a:ln w="0">
            <a:noFill/>
          </a:ln>
        </p:spPr>
      </p:pic>
      <p:sp>
        <p:nvSpPr>
          <p:cNvPr id="296" name=""/>
          <p:cNvSpPr txBox="1"/>
          <p:nvPr/>
        </p:nvSpPr>
        <p:spPr>
          <a:xfrm>
            <a:off x="914400" y="1600200"/>
            <a:ext cx="2514600" cy="1114200"/>
          </a:xfrm>
          <a:prstGeom prst="rect">
            <a:avLst/>
          </a:prstGeom>
          <a:noFill/>
          <a:ln w="0">
            <a:noFill/>
          </a:ln>
        </p:spPr>
        <p:txBody>
          <a:bodyPr lIns="90000" rIns="90000" tIns="45000" bIns="45000" anchor="t">
            <a:noAutofit/>
          </a:bodyPr>
          <a:p>
            <a:r>
              <a:rPr b="0" lang="en-US" sz="1800" spc="-1" strike="noStrike">
                <a:latin typeface="Arial"/>
              </a:rPr>
              <a:t>In this figure we can see the pie chart with the highest success rate (76.9).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A44690F1-4B57-4FC4-A52A-D4942D159CF8}" type="slidenum">
              <a:rPr b="0" lang="en-US" sz="1600" spc="-1" strike="noStrike">
                <a:solidFill>
                  <a:srgbClr val="1c7ddb"/>
                </a:solidFill>
                <a:latin typeface="Abadi"/>
              </a:rPr>
              <a:t>&lt;number&gt;</a:t>
            </a:fld>
            <a:endParaRPr b="0" lang="en-US" sz="1600" spc="-1" strike="noStrike">
              <a:latin typeface="Times New Roman"/>
            </a:endParaRPr>
          </a:p>
        </p:txBody>
      </p:sp>
      <p:sp>
        <p:nvSpPr>
          <p:cNvPr id="29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Outcome</a:t>
            </a:r>
            <a:endParaRPr b="0" lang="en-US" sz="4000" spc="-1" strike="noStrike">
              <a:latin typeface="Arial"/>
            </a:endParaRPr>
          </a:p>
        </p:txBody>
      </p:sp>
      <p:pic>
        <p:nvPicPr>
          <p:cNvPr id="299" name="" descr=""/>
          <p:cNvPicPr/>
          <p:nvPr/>
        </p:nvPicPr>
        <p:blipFill>
          <a:blip r:embed="rId2"/>
          <a:stretch/>
        </p:blipFill>
        <p:spPr>
          <a:xfrm>
            <a:off x="914400" y="1371600"/>
            <a:ext cx="5486400" cy="2615040"/>
          </a:xfrm>
          <a:prstGeom prst="rect">
            <a:avLst/>
          </a:prstGeom>
          <a:ln w="0">
            <a:noFill/>
          </a:ln>
        </p:spPr>
      </p:pic>
      <p:pic>
        <p:nvPicPr>
          <p:cNvPr id="300" name="" descr=""/>
          <p:cNvPicPr/>
          <p:nvPr/>
        </p:nvPicPr>
        <p:blipFill>
          <a:blip r:embed="rId3"/>
          <a:stretch/>
        </p:blipFill>
        <p:spPr>
          <a:xfrm>
            <a:off x="6462000" y="1371600"/>
            <a:ext cx="5425200" cy="2585880"/>
          </a:xfrm>
          <a:prstGeom prst="rect">
            <a:avLst/>
          </a:prstGeom>
          <a:ln w="0">
            <a:noFill/>
          </a:ln>
        </p:spPr>
      </p:pic>
      <p:sp>
        <p:nvSpPr>
          <p:cNvPr id="301" name=""/>
          <p:cNvSpPr txBox="1"/>
          <p:nvPr/>
        </p:nvSpPr>
        <p:spPr>
          <a:xfrm>
            <a:off x="914400" y="4343400"/>
            <a:ext cx="10058400" cy="602280"/>
          </a:xfrm>
          <a:prstGeom prst="rect">
            <a:avLst/>
          </a:prstGeom>
          <a:noFill/>
          <a:ln w="0">
            <a:noFill/>
          </a:ln>
        </p:spPr>
        <p:txBody>
          <a:bodyPr lIns="90000" rIns="90000" tIns="45000" bIns="45000" anchor="t">
            <a:noAutofit/>
          </a:bodyPr>
          <a:p>
            <a:r>
              <a:rPr b="0" lang="en-US" sz="1800" spc="-1" strike="noStrike">
                <a:latin typeface="Arial"/>
              </a:rPr>
              <a:t>In these plots we can see the outcome for each payload range in successful launches.</a:t>
            </a:r>
            <a:endParaRPr b="0" lang="en-US" sz="1800" spc="-1" strike="noStrike">
              <a:latin typeface="Arial"/>
            </a:endParaRPr>
          </a:p>
          <a:p>
            <a:r>
              <a:rPr b="0" lang="en-US" sz="1800" spc="-1" strike="noStrike">
                <a:latin typeface="Arial"/>
              </a:rPr>
              <a:t>The figures show also the different booster versions.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Content Placeholder 1"/>
          <p:cNvSpPr/>
          <p:nvPr/>
        </p:nvSpPr>
        <p:spPr>
          <a:xfrm>
            <a:off x="914400" y="1828800"/>
            <a:ext cx="10470960" cy="4114800"/>
          </a:xfrm>
          <a:prstGeom prst="rect">
            <a:avLst/>
          </a:prstGeom>
          <a:noFill/>
          <a:ln w="0">
            <a:noFill/>
          </a:ln>
        </p:spPr>
        <p:style>
          <a:lnRef idx="0"/>
          <a:fillRef idx="0"/>
          <a:effectRef idx="0"/>
          <a:fontRef idx="minor"/>
        </p:style>
        <p:txBody>
          <a:bodyPr anchor="t">
            <a:normAutofit fontScale="65000"/>
          </a:bodyPr>
          <a:p>
            <a:pPr marL="228600" indent="-228600">
              <a:lnSpc>
                <a:spcPct val="100000"/>
              </a:lnSpc>
              <a:spcBef>
                <a:spcPts val="1400"/>
              </a:spcBef>
              <a:buClr>
                <a:srgbClr val="292929"/>
              </a:buClr>
              <a:buFont typeface="Arial"/>
              <a:buChar char="•"/>
            </a:pPr>
            <a:r>
              <a:rPr b="0" lang="en-US" sz="5400" spc="-1" strike="noStrike">
                <a:solidFill>
                  <a:srgbClr val="292929"/>
                </a:solidFill>
                <a:latin typeface="Abadi"/>
              </a:rPr>
              <a:t> </a:t>
            </a:r>
            <a:r>
              <a:rPr b="1" lang="en-US" sz="5400" spc="-1" strike="noStrike">
                <a:solidFill>
                  <a:srgbClr val="292929"/>
                </a:solidFill>
                <a:latin typeface="Abadi"/>
              </a:rPr>
              <a:t>Results predictive analysis</a:t>
            </a:r>
            <a:r>
              <a:rPr b="0" lang="en-US" sz="5400" spc="-1" strike="noStrike">
                <a:solidFill>
                  <a:srgbClr val="292929"/>
                </a:solidFill>
                <a:latin typeface="Abadi"/>
              </a:rPr>
              <a:t>: </a:t>
            </a:r>
            <a:endParaRPr b="0" lang="en-US" sz="54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All four models in the previous slide achieved similar testing accuracy (83.3%) with a prediction accuracy varying in the range of 84-87%</a:t>
            </a:r>
            <a:endParaRPr b="0" lang="en-US" sz="54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5400" spc="-1" strike="noStrike">
                <a:solidFill>
                  <a:srgbClr val="292929"/>
                </a:solidFill>
                <a:latin typeface="Abadi"/>
              </a:rPr>
              <a:t> </a:t>
            </a:r>
            <a:r>
              <a:rPr b="0" lang="en-US" sz="5400" spc="-1" strike="noStrike">
                <a:solidFill>
                  <a:srgbClr val="292929"/>
                </a:solidFill>
                <a:latin typeface="Abadi"/>
              </a:rPr>
              <a:t>However more data is required for more comprehensive studies.</a:t>
            </a:r>
            <a:endParaRPr b="0" lang="en-US" sz="5400" spc="-1" strike="noStrike">
              <a:latin typeface="Arial"/>
            </a:endParaRPr>
          </a:p>
          <a:p>
            <a:pPr marL="228600" indent="-228600">
              <a:lnSpc>
                <a:spcPct val="100000"/>
              </a:lnSpc>
              <a:spcBef>
                <a:spcPts val="1400"/>
              </a:spcBef>
              <a:buClr>
                <a:srgbClr val="292929"/>
              </a:buClr>
              <a:buFont typeface="Arial"/>
              <a:buChar char="•"/>
            </a:pPr>
            <a:endParaRPr b="0" lang="en-US" sz="5400" spc="-1" strike="noStrike">
              <a:latin typeface="Arial"/>
            </a:endParaRPr>
          </a:p>
        </p:txBody>
      </p:sp>
      <p:sp>
        <p:nvSpPr>
          <p:cNvPr id="172"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2"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4123CA0E-55A8-495B-AA17-DEB3C6B94CED}" type="slidenum">
              <a:rPr b="0" lang="en-US" sz="1600" spc="-1" strike="noStrike">
                <a:solidFill>
                  <a:srgbClr val="1c7ddb"/>
                </a:solidFill>
                <a:latin typeface="Abadi"/>
              </a:rPr>
              <a:t>&lt;number&gt;</a:t>
            </a:fld>
            <a:endParaRPr b="0" lang="en-US" sz="1600" spc="-1" strike="noStrike">
              <a:latin typeface="Times New Roman"/>
            </a:endParaRPr>
          </a:p>
        </p:txBody>
      </p:sp>
      <p:sp>
        <p:nvSpPr>
          <p:cNvPr id="30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305" name="" descr=""/>
          <p:cNvPicPr/>
          <p:nvPr/>
        </p:nvPicPr>
        <p:blipFill>
          <a:blip r:embed="rId2"/>
          <a:stretch/>
        </p:blipFill>
        <p:spPr>
          <a:xfrm>
            <a:off x="1828800" y="1600200"/>
            <a:ext cx="7842960" cy="1913760"/>
          </a:xfrm>
          <a:prstGeom prst="rect">
            <a:avLst/>
          </a:prstGeom>
          <a:ln w="0">
            <a:noFill/>
          </a:ln>
        </p:spPr>
      </p:pic>
      <p:sp>
        <p:nvSpPr>
          <p:cNvPr id="306" name=""/>
          <p:cNvSpPr txBox="1"/>
          <p:nvPr/>
        </p:nvSpPr>
        <p:spPr>
          <a:xfrm>
            <a:off x="914400" y="3886200"/>
            <a:ext cx="9829800" cy="346320"/>
          </a:xfrm>
          <a:prstGeom prst="rect">
            <a:avLst/>
          </a:prstGeom>
          <a:noFill/>
          <a:ln w="0">
            <a:noFill/>
          </a:ln>
        </p:spPr>
        <p:txBody>
          <a:bodyPr lIns="90000" rIns="90000" tIns="45000" bIns="45000" anchor="t">
            <a:noAutofit/>
          </a:bodyPr>
          <a:p>
            <a:r>
              <a:rPr b="0" lang="en-US" sz="1800" spc="-1" strike="noStrike">
                <a:latin typeface="Arial"/>
              </a:rPr>
              <a:t>The decision tree has the highest classification accuracy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8C8BB27B-67CE-43D0-85A7-B8AADABC75E8}" type="slidenum">
              <a:rPr b="0" lang="en-US" sz="1600" spc="-1" strike="noStrike">
                <a:solidFill>
                  <a:srgbClr val="1c7ddb"/>
                </a:solidFill>
                <a:latin typeface="Abadi"/>
              </a:rPr>
              <a:t>&lt;number&gt;</a:t>
            </a:fld>
            <a:endParaRPr b="0" lang="en-US" sz="1600" spc="-1" strike="noStrike">
              <a:latin typeface="Times New Roman"/>
            </a:endParaRPr>
          </a:p>
        </p:txBody>
      </p:sp>
      <p:sp>
        <p:nvSpPr>
          <p:cNvPr id="308" name="PlaceHolder 2"/>
          <p:cNvSpPr>
            <a:spLocks noGrp="1"/>
          </p:cNvSpPr>
          <p:nvPr>
            <p:ph/>
          </p:nvPr>
        </p:nvSpPr>
        <p:spPr>
          <a:xfrm>
            <a:off x="770040" y="1874880"/>
            <a:ext cx="5903640" cy="4350960"/>
          </a:xfrm>
          <a:prstGeom prst="rect">
            <a:avLst/>
          </a:prstGeom>
          <a:noFill/>
          <a:ln w="0">
            <a:noFill/>
          </a:ln>
        </p:spPr>
        <p:txBody>
          <a:bodyPr lIns="90000" rIns="90000" tIns="45000" bIns="45000" anchor="t">
            <a:normAutofit fontScale="97000"/>
          </a:bodyPr>
          <a:p>
            <a:pPr>
              <a:lnSpc>
                <a:spcPct val="100000"/>
              </a:lnSpc>
              <a:spcBef>
                <a:spcPts val="1400"/>
              </a:spcBef>
              <a:buNone/>
            </a:pPr>
            <a:r>
              <a:rPr b="0" lang="en-US" sz="2200" spc="-1" strike="noStrike">
                <a:solidFill>
                  <a:srgbClr val="292929"/>
                </a:solidFill>
                <a:latin typeface="Abadi"/>
              </a:rPr>
              <a:t>More flights → More Accuracy</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Launches seem to be independent of Payload Mass, however the threshold seem to be around 4000kg for successful launches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More Data on orbits are needed in order to infer conclusions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KSC LC-39 A is the most successful site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All classification model seem to perform equally well on the data, more models need to be tested though.</a:t>
            </a:r>
            <a:endParaRPr b="0" lang="en-US" sz="2200" spc="-1" strike="noStrike">
              <a:solidFill>
                <a:srgbClr val="000000"/>
              </a:solidFill>
              <a:latin typeface="Calibri"/>
            </a:endParaRPr>
          </a:p>
        </p:txBody>
      </p:sp>
      <p:sp>
        <p:nvSpPr>
          <p:cNvPr id="3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PlaceHolder 1"/>
          <p:cNvSpPr>
            <a:spLocks noGrp="1"/>
          </p:cNvSpPr>
          <p:nvPr>
            <p:ph type="sldNum"/>
          </p:nvPr>
        </p:nvSpPr>
        <p:spPr>
          <a:xfrm>
            <a:off x="8714880" y="6025680"/>
            <a:ext cx="2742840" cy="401400"/>
          </a:xfrm>
          <a:prstGeom prst="rect">
            <a:avLst/>
          </a:prstGeom>
          <a:noFill/>
          <a:ln w="0">
            <a:noFill/>
          </a:ln>
        </p:spPr>
        <p:txBody>
          <a:bodyPr anchor="ctr">
            <a:normAutofit/>
          </a:bodyPr>
          <a:p>
            <a:pPr algn="r">
              <a:lnSpc>
                <a:spcPct val="100000"/>
              </a:lnSpc>
              <a:spcAft>
                <a:spcPts val="601"/>
              </a:spcAft>
              <a:buNone/>
            </a:pPr>
            <a:fld id="{2EF77D77-D8AE-4BD8-891C-B09ED3FAB1DF}" type="slidenum">
              <a:rPr b="0" lang="en-US" sz="1600" spc="-1" strike="noStrike">
                <a:solidFill>
                  <a:srgbClr val="1c7ddb"/>
                </a:solidFill>
                <a:latin typeface="Abadi"/>
              </a:rPr>
              <a:t>&lt;number&gt;</a:t>
            </a:fld>
            <a:endParaRPr b="0" lang="en-US" sz="1600" spc="-1" strike="noStrike">
              <a:latin typeface="Times New Roman"/>
            </a:endParaRPr>
          </a:p>
        </p:txBody>
      </p:sp>
      <p:sp>
        <p:nvSpPr>
          <p:cNvPr id="174"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5" name="Content Placeholder 2"/>
          <p:cNvSpPr/>
          <p:nvPr/>
        </p:nvSpPr>
        <p:spPr>
          <a:xfrm>
            <a:off x="958680" y="2521440"/>
            <a:ext cx="10699920" cy="3422160"/>
          </a:xfrm>
          <a:prstGeom prst="rect">
            <a:avLst/>
          </a:prstGeom>
          <a:noFill/>
          <a:ln w="0">
            <a:noFill/>
          </a:ln>
        </p:spPr>
        <p:style>
          <a:lnRef idx="0"/>
          <a:fillRef idx="0"/>
          <a:effectRef idx="0"/>
          <a:fontRef idx="minor"/>
        </p:style>
        <p:txBody>
          <a:bodyPr anchor="t">
            <a:normAutofit/>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SpaceX’s costs for launching Falcon9 rockets is roughly $62m, which is almost 3x cheaper than NASA’s. This is partially due to the fact SpaceX’s technology allows for re-usage of landed rockets. </a:t>
            </a:r>
            <a:endParaRPr b="0" lang="en-US" sz="2200" spc="-1" strike="noStrike">
              <a:latin typeface="Arial"/>
            </a:endParaRPr>
          </a:p>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The aim of this project was to determine whether SpaceX Falcon9 first stage would land successfully or not. </a:t>
            </a:r>
            <a:endParaRPr b="0" lang="en-US" sz="2200" spc="-1" strike="noStrike">
              <a:latin typeface="Arial"/>
            </a:endParaRPr>
          </a:p>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Business-wise if a rocket will land, then one can determine the cost of a launch and use this information to infer whether or not a company should or shouldn’t  enter the market.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PlaceHolder 1"/>
          <p:cNvSpPr>
            <a:spLocks noGrp="1"/>
          </p:cNvSpPr>
          <p:nvPr>
            <p:ph type="sldNum"/>
          </p:nvPr>
        </p:nvSpPr>
        <p:spPr>
          <a:xfrm>
            <a:off x="9448920" y="6356520"/>
            <a:ext cx="2742840" cy="364680"/>
          </a:xfrm>
          <a:prstGeom prst="rect">
            <a:avLst/>
          </a:prstGeom>
          <a:noFill/>
          <a:ln w="0">
            <a:noFill/>
          </a:ln>
        </p:spPr>
        <p:txBody>
          <a:bodyPr anchor="ctr">
            <a:noAutofit/>
          </a:bodyPr>
          <a:p>
            <a:pPr algn="r">
              <a:lnSpc>
                <a:spcPct val="100000"/>
              </a:lnSpc>
              <a:buNone/>
            </a:pPr>
            <a:fld id="{B5FD3C2F-04BB-4EAD-B86D-628D390BCE64}" type="slidenum">
              <a:rPr b="0" lang="en-US" sz="1600" spc="-1" strike="noStrike">
                <a:solidFill>
                  <a:srgbClr val="1c7ddb"/>
                </a:solidFill>
                <a:latin typeface="Abadi"/>
              </a:rPr>
              <a:t>&lt;number&gt;</a:t>
            </a:fld>
            <a:endParaRPr b="0" lang="en-US" sz="1600" spc="-1" strike="noStrike">
              <a:latin typeface="Times New Roman"/>
            </a:endParaRPr>
          </a:p>
        </p:txBody>
      </p:sp>
      <p:sp>
        <p:nvSpPr>
          <p:cNvPr id="177" name="TextBox 1"/>
          <p:cNvSpPr/>
          <p:nvPr/>
        </p:nvSpPr>
        <p:spPr>
          <a:xfrm>
            <a:off x="777960" y="281268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19E6CD23-BA42-48CD-8406-A197DA03E050}" type="slidenum">
              <a:rPr b="0" lang="en-US" sz="1600" spc="-1" strike="noStrike">
                <a:solidFill>
                  <a:srgbClr val="1c7ddb"/>
                </a:solidFill>
                <a:latin typeface="Abadi"/>
              </a:rPr>
              <a:t>&lt;number&gt;</a:t>
            </a:fld>
            <a:endParaRPr b="0" lang="en-US" sz="1600" spc="-1" strike="noStrike">
              <a:latin typeface="Times New Roman"/>
            </a:endParaRPr>
          </a:p>
        </p:txBody>
      </p:sp>
      <p:sp>
        <p:nvSpPr>
          <p:cNvPr id="179" name="PlaceHolder 2"/>
          <p:cNvSpPr>
            <a:spLocks noGrp="1"/>
          </p:cNvSpPr>
          <p:nvPr>
            <p:ph/>
          </p:nvPr>
        </p:nvSpPr>
        <p:spPr>
          <a:xfrm>
            <a:off x="685800" y="1371600"/>
            <a:ext cx="10515240" cy="4343400"/>
          </a:xfrm>
          <a:prstGeom prst="rect">
            <a:avLst/>
          </a:prstGeom>
          <a:noFill/>
          <a:ln w="0">
            <a:noFill/>
          </a:ln>
        </p:spPr>
        <p:txBody>
          <a:bodyPr lIns="90000" rIns="90000" tIns="45000" bIns="45000" anchor="t">
            <a:noAutofit/>
          </a:bodyPr>
          <a:p>
            <a:pPr>
              <a:lnSpc>
                <a:spcPct val="100000"/>
              </a:lnSpc>
              <a:spcBef>
                <a:spcPts val="1400"/>
              </a:spcBef>
              <a:buNone/>
            </a:pPr>
            <a:r>
              <a:rPr b="0" lang="en-US" sz="2200" spc="-1" strike="noStrike">
                <a:solidFill>
                  <a:srgbClr val="292929"/>
                </a:solidFill>
                <a:latin typeface="Abadi"/>
              </a:rPr>
              <a:t>Two methods were used for data collection:</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1. Using the </a:t>
            </a:r>
            <a:r>
              <a:rPr b="1" lang="en-US" sz="2200" spc="-1" strike="noStrike">
                <a:solidFill>
                  <a:srgbClr val="292929"/>
                </a:solidFill>
                <a:latin typeface="Abadi"/>
              </a:rPr>
              <a:t>SpaceX REST API</a:t>
            </a:r>
            <a:r>
              <a:rPr b="0" lang="en-US" sz="2200" spc="-1" strike="noStrike">
                <a:solidFill>
                  <a:srgbClr val="292929"/>
                </a:solidFill>
                <a:latin typeface="Abadi"/>
              </a:rPr>
              <a:t> one retrieves important information about the rocket, payload, landing outcome etc.</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2. The main function used to retrieve data and convert then to a json file is: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requests.get("https://api.spacexdata.com/v4/*/"+str()).json()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Where * is replaced by the attribute e.g. rockets, launchpads, payloads, cores, launches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3. After retrieving information in a json format, they get converted into a panda dataframe calling the method “pandas.json_normalize()”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4. Data is then filtered to include only Falcon9 launches and Payload missing values inputed with the mean</a:t>
            </a: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REST API  </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C7CC26D5-7CAB-4CDF-B175-BF1076263E9F}" type="slidenum">
              <a:rPr b="0" lang="en-US" sz="1600" spc="-1" strike="noStrike">
                <a:solidFill>
                  <a:srgbClr val="1c7ddb"/>
                </a:solidFill>
                <a:latin typeface="Abadi"/>
              </a:rPr>
              <a:t>&lt;number&gt;</a:t>
            </a:fld>
            <a:endParaRPr b="0" lang="en-US" sz="1600" spc="-1" strike="noStrike">
              <a:latin typeface="Times New Roman"/>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3" name="" descr=""/>
          <p:cNvPicPr/>
          <p:nvPr/>
        </p:nvPicPr>
        <p:blipFill>
          <a:blip r:embed="rId2"/>
          <a:stretch/>
        </p:blipFill>
        <p:spPr>
          <a:xfrm>
            <a:off x="914400" y="1373760"/>
            <a:ext cx="2971800" cy="5198400"/>
          </a:xfrm>
          <a:prstGeom prst="rect">
            <a:avLst/>
          </a:prstGeom>
          <a:ln w="0">
            <a:noFill/>
          </a:ln>
        </p:spPr>
      </p:pic>
      <p:sp>
        <p:nvSpPr>
          <p:cNvPr id="184" name=""/>
          <p:cNvSpPr txBox="1"/>
          <p:nvPr/>
        </p:nvSpPr>
        <p:spPr>
          <a:xfrm>
            <a:off x="2743200" y="1482480"/>
            <a:ext cx="906876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https://github.com/albertoterranova/IBM/blob/main/1%20-%20Data_collection_API.ipynb</a:t>
            </a:r>
            <a:endParaRPr b="0" lang="en-US" sz="1800" spc="-1" strike="noStrike">
              <a:latin typeface="Arial"/>
            </a:endParaRPr>
          </a:p>
        </p:txBody>
      </p:sp>
      <p:sp>
        <p:nvSpPr>
          <p:cNvPr id="185" name=""/>
          <p:cNvSpPr txBox="1"/>
          <p:nvPr/>
        </p:nvSpPr>
        <p:spPr>
          <a:xfrm>
            <a:off x="4574520" y="2057400"/>
            <a:ext cx="5255280" cy="427320"/>
          </a:xfrm>
          <a:prstGeom prst="rect">
            <a:avLst/>
          </a:prstGeom>
          <a:noFill/>
          <a:ln w="0">
            <a:noFill/>
          </a:ln>
        </p:spPr>
        <p:txBody>
          <a:bodyPr lIns="90000" rIns="90000" tIns="45000" bIns="45000" anchor="t">
            <a:noAutofit/>
          </a:bodyPr>
          <a:p>
            <a:r>
              <a:rPr b="0" lang="en-US" sz="1800" spc="-1" strike="noStrike">
                <a:latin typeface="Arial"/>
                <a:hlinkClick r:id="rId3"/>
              </a:rPr>
              <a:t>Here you can find the notebook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buNone/>
            </a:pPr>
            <a:fld id="{AB4CF72F-A896-4083-862D-0B7BFA897B21}" type="slidenum">
              <a:rPr b="0" lang="en-US" sz="1600" spc="-1" strike="noStrike">
                <a:solidFill>
                  <a:srgbClr val="1c7ddb"/>
                </a:solidFill>
                <a:latin typeface="Abadi"/>
              </a:rPr>
              <a:t>&lt;number&gt;</a:t>
            </a:fld>
            <a:endParaRPr b="0" lang="en-US" sz="1600" spc="-1" strike="noStrike">
              <a:latin typeface="Times New Roman"/>
            </a:endParaRPr>
          </a:p>
        </p:txBody>
      </p:sp>
      <p:sp>
        <p:nvSpPr>
          <p:cNvPr id="187" name="Title 1"/>
          <p:cNvSpPr/>
          <p:nvPr/>
        </p:nvSpPr>
        <p:spPr>
          <a:xfrm>
            <a:off x="770040" y="538560"/>
            <a:ext cx="10515240" cy="548640"/>
          </a:xfrm>
          <a:prstGeom prst="rect">
            <a:avLst/>
          </a:prstGeom>
          <a:noFill/>
          <a:ln w="0">
            <a:noFill/>
          </a:ln>
        </p:spPr>
        <p:style>
          <a:lnRef idx="0"/>
          <a:fillRef idx="0"/>
          <a:effectRef idx="0"/>
          <a:fontRef idx="minor"/>
        </p:style>
      </p:sp>
      <p:sp>
        <p:nvSpPr>
          <p:cNvPr id="188"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89" name=""/>
          <p:cNvSpPr txBox="1"/>
          <p:nvPr/>
        </p:nvSpPr>
        <p:spPr>
          <a:xfrm>
            <a:off x="914400" y="1372680"/>
            <a:ext cx="5591880" cy="456120"/>
          </a:xfrm>
          <a:prstGeom prst="rect">
            <a:avLst/>
          </a:prstGeom>
          <a:noFill/>
          <a:ln w="0">
            <a:noFill/>
          </a:ln>
        </p:spPr>
        <p:txBody>
          <a:bodyPr lIns="90000" rIns="90000" tIns="45000" bIns="45000" anchor="t">
            <a:noAutofit/>
          </a:bodyPr>
          <a:p>
            <a:r>
              <a:rPr b="0" lang="en-US" sz="2400" spc="-1" strike="noStrike">
                <a:latin typeface="Times New Roman"/>
                <a:hlinkClick r:id="rId2"/>
              </a:rPr>
              <a:t>Here is the link to the github notebook</a:t>
            </a:r>
            <a:endParaRPr b="0" lang="en-US" sz="2400" spc="-1" strike="noStrike">
              <a:latin typeface="Times New Roman"/>
            </a:endParaRPr>
          </a:p>
        </p:txBody>
      </p:sp>
      <p:sp>
        <p:nvSpPr>
          <p:cNvPr id="190" name=""/>
          <p:cNvSpPr txBox="1"/>
          <p:nvPr/>
        </p:nvSpPr>
        <p:spPr>
          <a:xfrm>
            <a:off x="896760" y="1711080"/>
            <a:ext cx="10076040" cy="346320"/>
          </a:xfrm>
          <a:prstGeom prst="rect">
            <a:avLst/>
          </a:prstGeom>
          <a:noFill/>
          <a:ln w="0">
            <a:noFill/>
          </a:ln>
        </p:spPr>
        <p:txBody>
          <a:bodyPr lIns="90000" rIns="90000" tIns="45000" bIns="45000" anchor="t">
            <a:noAutofit/>
          </a:bodyPr>
          <a:p>
            <a:r>
              <a:rPr b="0" lang="en-US" sz="1800" spc="-1" strike="noStrike">
                <a:latin typeface="Arial"/>
              </a:rPr>
              <a:t>https://github.com/albertoterranova/IBM/blob/main/2%20-%20Data_Collection_Webscraping.ipynb</a:t>
            </a:r>
            <a:endParaRPr b="0" lang="en-US" sz="1800" spc="-1" strike="noStrike">
              <a:latin typeface="Arial"/>
            </a:endParaRPr>
          </a:p>
        </p:txBody>
      </p:sp>
      <p:pic>
        <p:nvPicPr>
          <p:cNvPr id="191" name="" descr=""/>
          <p:cNvPicPr/>
          <p:nvPr/>
        </p:nvPicPr>
        <p:blipFill>
          <a:blip r:embed="rId3"/>
          <a:stretch/>
        </p:blipFill>
        <p:spPr>
          <a:xfrm>
            <a:off x="1371600" y="2286000"/>
            <a:ext cx="9300960" cy="37666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94</TotalTime>
  <Application>LibreOffice/7.2.7.2$Linux_X86_64 LibreOffice_project/20$Build-2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2022-05-31T22:07:06Z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